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4" r:id="rId1"/>
    <p:sldMasterId id="2147484258" r:id="rId2"/>
  </p:sldMasterIdLst>
  <p:notesMasterIdLst>
    <p:notesMasterId r:id="rId50"/>
  </p:notesMasterIdLst>
  <p:sldIdLst>
    <p:sldId id="256" r:id="rId3"/>
    <p:sldId id="688" r:id="rId4"/>
    <p:sldId id="827" r:id="rId5"/>
    <p:sldId id="830" r:id="rId6"/>
    <p:sldId id="832" r:id="rId7"/>
    <p:sldId id="826" r:id="rId8"/>
    <p:sldId id="442" r:id="rId9"/>
    <p:sldId id="834" r:id="rId10"/>
    <p:sldId id="836" r:id="rId11"/>
    <p:sldId id="837" r:id="rId12"/>
    <p:sldId id="835" r:id="rId13"/>
    <p:sldId id="833" r:id="rId14"/>
    <p:sldId id="838" r:id="rId15"/>
    <p:sldId id="839" r:id="rId16"/>
    <p:sldId id="841" r:id="rId17"/>
    <p:sldId id="840" r:id="rId18"/>
    <p:sldId id="842" r:id="rId19"/>
    <p:sldId id="843" r:id="rId20"/>
    <p:sldId id="831" r:id="rId21"/>
    <p:sldId id="504" r:id="rId22"/>
    <p:sldId id="506" r:id="rId23"/>
    <p:sldId id="449" r:id="rId24"/>
    <p:sldId id="450" r:id="rId25"/>
    <p:sldId id="844" r:id="rId26"/>
    <p:sldId id="845" r:id="rId27"/>
    <p:sldId id="846" r:id="rId28"/>
    <p:sldId id="848" r:id="rId29"/>
    <p:sldId id="847" r:id="rId30"/>
    <p:sldId id="849" r:id="rId31"/>
    <p:sldId id="384" r:id="rId32"/>
    <p:sldId id="851" r:id="rId33"/>
    <p:sldId id="852" r:id="rId34"/>
    <p:sldId id="853" r:id="rId35"/>
    <p:sldId id="855" r:id="rId36"/>
    <p:sldId id="857" r:id="rId37"/>
    <p:sldId id="854" r:id="rId38"/>
    <p:sldId id="856" r:id="rId39"/>
    <p:sldId id="859" r:id="rId40"/>
    <p:sldId id="861" r:id="rId41"/>
    <p:sldId id="479" r:id="rId42"/>
    <p:sldId id="467" r:id="rId43"/>
    <p:sldId id="860" r:id="rId44"/>
    <p:sldId id="468" r:id="rId45"/>
    <p:sldId id="429" r:id="rId46"/>
    <p:sldId id="401" r:id="rId47"/>
    <p:sldId id="402" r:id="rId48"/>
    <p:sldId id="463" r:id="rId4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162"/>
    <a:srgbClr val="0000FD"/>
    <a:srgbClr val="09405E"/>
    <a:srgbClr val="106FAA"/>
    <a:srgbClr val="093F5D"/>
    <a:srgbClr val="148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6"/>
    <p:restoredTop sz="88556" autoAdjust="0"/>
  </p:normalViewPr>
  <p:slideViewPr>
    <p:cSldViewPr snapToGrid="0">
      <p:cViewPr varScale="1">
        <p:scale>
          <a:sx n="94" d="100"/>
          <a:sy n="94" d="100"/>
        </p:scale>
        <p:origin x="224" y="200"/>
      </p:cViewPr>
      <p:guideLst>
        <p:guide orient="horz" pos="2296"/>
        <p:guide pos="3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4E2B7-A5C6-4AD3-8876-51508C5DCAB6}" type="datetimeFigureOut">
              <a:rPr lang="zh-CN" altLang="en-US" smtClean="0"/>
              <a:pPr/>
              <a:t>2023/11/1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9667-FEEF-48FA-84AE-0DCB0220E45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www.cnblogs.com</a:t>
            </a:r>
            <a:r>
              <a:rPr kumimoji="1" lang="en-US" altLang="zh-CN" dirty="0"/>
              <a:t>/Determined22/p/6347778.html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916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732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通过搜集更多的样本数据来减少验证集合训练集损失值之间的差距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17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www.cnblogs.com</a:t>
            </a:r>
            <a:r>
              <a:rPr kumimoji="1" lang="en-US" altLang="zh-CN" dirty="0"/>
              <a:t>/Determined22/p/6347778.html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974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mp.weixin.qq.com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s?__biz</a:t>
            </a:r>
            <a:r>
              <a:rPr kumimoji="1" lang="en-US" altLang="zh-CN" dirty="0"/>
              <a:t>=MzIzMjY0MjE1MA==&amp;mid=2247484832&amp;idx=1&amp;sn=903213a432f8232c603885104c02c0f0&amp;chksm=e89086a9dfe70fbf05503e72c7d1c0ae72b496c5b0062604ec33f9a319ebd336f3a7cc8784fa&amp;scene=21&amp;poc_token=HJ1zN2WjJVJI99z0f7R5CMiH4q--</a:t>
            </a:r>
            <a:r>
              <a:rPr kumimoji="1" lang="en-US" altLang="zh-CN" dirty="0" err="1"/>
              <a:t>UZLfUkqagpwy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33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Free Lunch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定理 ，没有免费的午餐定理，简称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定理，由美国斯坦福大学的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Wolpert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Macready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教授提出。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在机器学习算法中的体现为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在没有实际背景下，没有一种算法比随机胡猜的效果好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比如某个问题中一组数据呈现明显的线性关系，那么目标函数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为线性函数的可能性最大，而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阶多项式的可能性几乎为零。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由此可知每一个具体问题都有一个最有可能的目标函数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以及一个最优的算法，脱离具体问题空谈算法毫无意义。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96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07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1995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定理，奥卡姆剃刀可谓历史悠久，它诞生于公元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世纪圣方济各会修士奥卡姆的威廉笔下。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39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117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91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9667-FEEF-48FA-84AE-0DCB0220E455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6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5295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4140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007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29817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5462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06294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8120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212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86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9566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61095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48390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34987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682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5403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623096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2014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324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3251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25153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11598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93817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147286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8398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28285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62151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16409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56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24776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128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303451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63444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5062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5682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06733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349467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28015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4091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385261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21002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652206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125" y="202747"/>
            <a:ext cx="9949089" cy="548367"/>
          </a:xfrm>
          <a:prstGeom prst="rect">
            <a:avLst/>
          </a:prstGeom>
        </p:spPr>
        <p:txBody>
          <a:bodyPr/>
          <a:lstStyle>
            <a:lvl1pPr>
              <a:defRPr lang="zh-CN" altLang="en-US"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4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7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4400" marR="0" indent="-28575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en-US" altLang="zh-CN" sz="28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84400" indent="0">
              <a:spcBef>
                <a:spcPts val="600"/>
              </a:spcBef>
              <a:buFont typeface="Arial" panose="020B0604020202020204" pitchFamily="34" charset="0"/>
              <a:buChar char="•"/>
              <a:defRPr lang="zh-CN" altLang="en-US" sz="24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4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752465" cy="5237271"/>
          </a:xfrm>
          <a:prstGeom prst="rect">
            <a:avLst/>
          </a:prstGeom>
        </p:spPr>
        <p:txBody>
          <a:bodyPr/>
          <a:lstStyle>
            <a:lvl1pPr marL="284400" marR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28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28440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marL="45720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61852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 userDrawn="1"/>
        </p:nvGrpSpPr>
        <p:grpSpPr bwMode="auto">
          <a:xfrm>
            <a:off x="270933" y="223839"/>
            <a:ext cx="476251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49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6226" y="0"/>
              <a:ext cx="438149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 hasCustomPrompt="1"/>
          </p:nvPr>
        </p:nvSpPr>
        <p:spPr>
          <a:xfrm>
            <a:off x="630241" y="1147767"/>
            <a:ext cx="10752465" cy="5237271"/>
          </a:xfrm>
          <a:prstGeom prst="rect">
            <a:avLst/>
          </a:prstGeom>
        </p:spPr>
        <p:txBody>
          <a:bodyPr lIns="68580" tIns="34290" rIns="68580" bIns="34290"/>
          <a:lstStyle>
            <a:lvl1pPr marL="214630" marR="0" indent="-214630" algn="l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defRPr lang="zh-CN" altLang="en-US" sz="21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Font typeface="Arial" panose="020B0604020202020204" pitchFamily="34" charset="0"/>
              <a:buChar char="•"/>
              <a:defRPr lang="zh-CN" altLang="en-US" sz="1800" kern="1200" dirty="0" smtClean="0">
                <a:solidFill>
                  <a:srgbClr val="09405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2pPr>
            <a:lvl3pPr marL="6858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46125" y="158529"/>
            <a:ext cx="9753147" cy="674233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lang="zh-CN" altLang="en-US" sz="2100" b="1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6273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theme" Target="../theme/theme1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95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  <p:sldLayoutId id="2147484274" r:id="rId12"/>
    <p:sldLayoutId id="2147484275" r:id="rId13"/>
    <p:sldLayoutId id="2147484276" r:id="rId14"/>
    <p:sldLayoutId id="2147484277" r:id="rId15"/>
    <p:sldLayoutId id="2147484278" r:id="rId16"/>
    <p:sldLayoutId id="2147484279" r:id="rId17"/>
    <p:sldLayoutId id="2147484280" r:id="rId18"/>
    <p:sldLayoutId id="2147484281" r:id="rId19"/>
    <p:sldLayoutId id="2147484282" r:id="rId20"/>
    <p:sldLayoutId id="2147484283" r:id="rId21"/>
    <p:sldLayoutId id="2147484284" r:id="rId22"/>
    <p:sldLayoutId id="2147484285" r:id="rId23"/>
    <p:sldLayoutId id="2147484286" r:id="rId24"/>
    <p:sldLayoutId id="2147484287" r:id="rId25"/>
    <p:sldLayoutId id="2147484288" r:id="rId26"/>
    <p:sldLayoutId id="2147484289" r:id="rId27"/>
    <p:sldLayoutId id="2147484290" r:id="rId28"/>
    <p:sldLayoutId id="2147484291" r:id="rId29"/>
    <p:sldLayoutId id="2147484292" r:id="rId30"/>
    <p:sldLayoutId id="2147484293" r:id="rId31"/>
    <p:sldLayoutId id="2147484294" r:id="rId32"/>
    <p:sldLayoutId id="2147484295" r:id="rId33"/>
    <p:sldLayoutId id="2147484296" r:id="rId34"/>
    <p:sldLayoutId id="2147484297" r:id="rId35"/>
    <p:sldLayoutId id="2147484298" r:id="rId36"/>
    <p:sldLayoutId id="2147484299" r:id="rId37"/>
    <p:sldLayoutId id="2147484300" r:id="rId38"/>
    <p:sldLayoutId id="2147484301" r:id="rId39"/>
    <p:sldLayoutId id="2147484302" r:id="rId40"/>
    <p:sldLayoutId id="2147484303" r:id="rId41"/>
    <p:sldLayoutId id="2147484304" r:id="rId42"/>
    <p:sldLayoutId id="2147484305" r:id="rId43"/>
    <p:sldLayoutId id="2147484306" r:id="rId44"/>
    <p:sldLayoutId id="2147484307" r:id="rId45"/>
    <p:sldLayoutId id="2147484308" r:id="rId46"/>
    <p:sldLayoutId id="2147484309" r:id="rId47"/>
    <p:sldLayoutId id="2147484310" r:id="rId48"/>
    <p:sldLayoutId id="2147484311" r:id="rId49"/>
    <p:sldLayoutId id="2147484312" r:id="rId50"/>
    <p:sldLayoutId id="2147484313" r:id="rId51"/>
    <p:sldLayoutId id="2147484314" r:id="rId5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15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317" r:id="rId3"/>
    <p:sldLayoutId id="2147484318" r:id="rId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2.png"/><Relationship Id="rId3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7.jpeg"/><Relationship Id="rId3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Relationship Id="rId8" Type="http://schemas.openxmlformats.org/officeDocument/2006/relationships/image" Target="../media/image62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66.emf"/><Relationship Id="rId3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77.emf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3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6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13.png"/><Relationship Id="rId3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文本框 12"/>
          <p:cNvSpPr txBox="1">
            <a:spLocks noChangeArrowheads="1"/>
          </p:cNvSpPr>
          <p:nvPr/>
        </p:nvSpPr>
        <p:spPr bwMode="auto">
          <a:xfrm>
            <a:off x="1711842" y="2415183"/>
            <a:ext cx="87683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5400" dirty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5400" dirty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lang="zh-CN" altLang="en-US" sz="5400" dirty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章</a:t>
            </a:r>
            <a:r>
              <a:rPr lang="en-US" altLang="zh-CN" sz="5400" dirty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5400" dirty="0">
                <a:solidFill>
                  <a:srgbClr val="09405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统计学习理论</a:t>
            </a:r>
            <a:endParaRPr lang="en-US" altLang="zh-CN" sz="5400" dirty="0">
              <a:solidFill>
                <a:srgbClr val="09405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951823" y="5785843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9416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机器学习为什么是可行的？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有限个模型的机器学习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43077" y="990386"/>
                <a:ext cx="1154892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上面我们讨论了对给定的某个分类器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zh-CN" altLang="en-US" dirty="0"/>
                  <a:t>，验证了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如果能找到最佳的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，使得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train</m:t>
                        </m:r>
                      </m:sub>
                    </m:sSub>
                    <m:d>
                      <m:dPr>
                        <m:ctrlPr>
                          <a:rPr kumimoji="1" lang="is-I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is-IS" altLang="zh-CN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kumimoji="1" lang="en-US" altLang="zh-CN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 dirty="0"/>
                  <a:t>，从而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est</m:t>
                        </m:r>
                      </m:sub>
                    </m:sSub>
                    <m:d>
                      <m:dPr>
                        <m:ctrlPr>
                          <a:rPr kumimoji="1" lang="is-I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is-IS" altLang="zh-CN" i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kumimoji="1" lang="en-US" altLang="zh-CN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sz="10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从一组有限的函数集合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dirty="0">
                            <a:latin typeface="Cambria Math" charset="0"/>
                          </a:rPr>
                          <m:t>,…</m:t>
                        </m:r>
                        <m:r>
                          <a:rPr kumimoji="1" lang="en-US" altLang="zh-CN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dirty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中选择训练误差最小的函数为最佳函数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dirty="0">
                    <a:solidFill>
                      <a:srgbClr val="00206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。</a:t>
                </a:r>
                <a:r>
                  <a:rPr lang="zh-CN" altLang="en-US" dirty="0"/>
                  <a:t>只要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train</m:t>
                        </m:r>
                      </m:sub>
                    </m:sSub>
                    <m:d>
                      <m:dPr>
                        <m:ctrlPr>
                          <a:rPr kumimoji="1" lang="is-IS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is-IS" altLang="zh-CN" i="1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kumimoji="1" lang="en-US" altLang="zh-CN" i="1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zh-CN" altLang="en-US" dirty="0">
                    <a:solidFill>
                      <a:srgbClr val="094162"/>
                    </a:solidFill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est</m:t>
                        </m:r>
                      </m:sub>
                    </m:sSub>
                    <m:d>
                      <m:dPr>
                        <m:ctrlPr>
                          <a:rPr kumimoji="1" lang="is-IS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is-IS" altLang="zh-CN" i="1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kumimoji="1" lang="en-US" altLang="zh-CN" i="1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09416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16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is-IS" altLang="zh-CN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hr-HR" altLang="zh-CN" i="1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train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is-I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 dirty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kumimoji="1" lang="en-US" altLang="zh-CN" i="1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est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is-I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 dirty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altLang="zh-CN" i="1" dirty="0"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kumimoji="1" lang="hr-HR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  <m:r>
                          <a:rPr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kumimoji="1" lang="en-US" altLang="zh-CN" i="1">
                        <a:solidFill>
                          <a:srgbClr val="09416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is-IS" altLang="zh-CN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b="0" i="1" dirty="0" smtClean="0">
                                <a:latin typeface="Cambria Math" charset="0"/>
                              </a:rPr>
                              <m:t>坏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r>
                  <a:rPr lang="zh-CN" altLang="en-US" dirty="0"/>
                  <a:t>是有限的、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较大，则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16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kumimoji="1" lang="is-IS" altLang="zh-CN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>
                                <a:latin typeface="Cambria Math" charset="0"/>
                              </a:rPr>
                              <m:t>坏</m:t>
                            </m:r>
                            <m:r>
                              <a:rPr lang="en-US" altLang="zh-CN" i="1" dirty="0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 dirty="0" smtClean="0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kumimoji="1" lang="en-US" altLang="zh-CN" i="1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sSup>
                      <m:sSupPr>
                        <m:ctrlPr>
                          <a:rPr kumimoji="1" lang="el-GR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l-GR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l-GR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sSup>
                          <m:sSupPr>
                            <m:ctrlPr>
                              <a:rPr kumimoji="1" lang="is-IS" altLang="zh-CN" i="1">
                                <a:solidFill>
                                  <a:srgbClr val="09416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is-IS" altLang="zh-CN" i="1">
                                <a:solidFill>
                                  <a:srgbClr val="09416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𝜀</m:t>
                            </m:r>
                          </m:e>
                          <m:sup>
                            <m:r>
                              <a:rPr kumimoji="1" lang="is-IS" altLang="zh-CN" i="1">
                                <a:solidFill>
                                  <a:srgbClr val="09416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dirty="0"/>
                  <a:t>小，则机器学习可行。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43077" y="990386"/>
                <a:ext cx="11548923" cy="5237271"/>
              </a:xfrm>
              <a:blipFill>
                <a:blip r:embed="rId2"/>
                <a:stretch>
                  <a:fillRect l="-878" t="-1208" b="-132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179963" y="1630687"/>
                <a:ext cx="6222024" cy="582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train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est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  <m:r>
                            <a:rPr kumimoji="1" lang="hr-H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lang="zh-CN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d>
                      <m:r>
                        <a:rPr kumimoji="1" lang="is-IS" altLang="zh-CN" sz="2800" i="1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p>
                        <m:sSupPr>
                          <m:ctrlPr>
                            <a:rPr kumimoji="1" lang="el-GR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l-GR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l-GR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kumimoji="1" lang="is-I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is-I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kumimoji="1" lang="is-I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963" y="1630687"/>
                <a:ext cx="6222024" cy="5822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984159" y="4614794"/>
                <a:ext cx="54616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坏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zh-CN" altLang="en-US" sz="2800" b="0" i="1" dirty="0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kumimoji="1" lang="zh-CN" altLang="en-US" sz="280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或者</m:t>
                          </m:r>
                          <m:r>
                            <a:rPr kumimoji="1" lang="zh-CN" altLang="en-US" sz="2800" b="0" i="1" dirty="0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zh-CN" altLang="en-US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坏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800" b="0" i="0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zh-CN" altLang="en-US" sz="2800" b="0" i="1" dirty="0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800" b="0" i="1" dirty="0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…</m:t>
                          </m:r>
                          <m:r>
                            <a:rPr kumimoji="1" lang="zh-CN" altLang="en-US" sz="28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或者</m:t>
                          </m:r>
                          <m:r>
                            <a:rPr kumimoji="1" lang="en-US" altLang="zh-CN" sz="2800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zh-CN" altLang="en-US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坏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800" b="0" i="1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159" y="4614794"/>
                <a:ext cx="5461687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946423" y="5253817"/>
                <a:ext cx="62588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坏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zh-CN" altLang="en-US" sz="2800" b="0" i="1" dirty="0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坏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800" b="0" i="0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zh-CN" altLang="en-US" sz="2800" i="1" dirty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sz="2800" b="0" i="0" dirty="0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+…+</m:t>
                      </m:r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坏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800" b="0" i="1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kumimoji="1" lang="zh-CN" altLang="en-US" sz="2800" i="1" dirty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423" y="5253817"/>
                <a:ext cx="6258829" cy="523220"/>
              </a:xfrm>
              <a:prstGeom prst="rect">
                <a:avLst/>
              </a:prstGeom>
              <a:blipFill>
                <a:blip r:embed="rId5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098822" y="5765330"/>
                <a:ext cx="1987724" cy="582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sSup>
                        <m:sSupPr>
                          <m:ctrlPr>
                            <a:rPr kumimoji="1" lang="el-G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l-G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l-G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kumimoji="1" lang="is-I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is-I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kumimoji="1" lang="is-I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822" y="5765330"/>
                <a:ext cx="1987724" cy="5822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无限个模型的机器学习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43078" y="990386"/>
                <a:ext cx="11151358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但事实上通常我们是从包含无限个模型的函数族中学习。</a:t>
                </a:r>
                <a:endParaRPr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/>
                  <a:t> 例如线性模型，</a:t>
                </a:r>
                <a:endParaRPr lang="en-US" altLang="zh-CN" sz="280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zh-CN" altLang="en-US" sz="28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800" b="1" i="1" dirty="0">
                        <a:solidFill>
                          <a:srgbClr val="002060"/>
                        </a:solidFill>
                        <a:latin typeface="Cambria Math" charset="0"/>
                      </a:rPr>
                      <m:t>𝒘</m:t>
                    </m:r>
                  </m:oMath>
                </a14:m>
                <a:r>
                  <a:rPr lang="zh-CN" altLang="en-US" sz="2800" dirty="0"/>
                  <a:t>的取值有无限多种，对应无限多个函数。</a:t>
                </a:r>
                <a:endParaRPr lang="en-US" altLang="zh-CN" sz="28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从而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是个很大的数。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问题：上述结论的问题在于推导中利用了不等式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实际上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solidFill>
                          <a:srgbClr val="094162"/>
                        </a:solidFill>
                        <a:latin typeface="Cambria Math" charset="0"/>
                      </a:rPr>
                      <m:t>坏</m:t>
                    </m:r>
                    <m:sSub>
                      <m:sSubPr>
                        <m:ctrlPr>
                          <a:rPr kumimoji="1"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solidFill>
                          <a:srgbClr val="094162"/>
                        </a:solidFill>
                        <a:latin typeface="Cambria Math" charset="0"/>
                      </a:rPr>
                      <m:t>坏</m:t>
                    </m:r>
                    <m:sSub>
                      <m:sSubPr>
                        <m:ctrlPr>
                          <a:rPr kumimoji="1"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0" dirty="0" smtClean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zh-CN" altLang="en-US" b="0" i="1" dirty="0" smtClean="0">
                        <a:solidFill>
                          <a:srgbClr val="094162"/>
                        </a:solidFill>
                        <a:latin typeface="Cambria Math" charset="0"/>
                      </a:rPr>
                      <m:t>、</m:t>
                    </m:r>
                    <m:r>
                      <a:rPr kumimoji="1" lang="en-US" altLang="zh-CN" b="0" i="1" dirty="0" smtClean="0">
                        <a:solidFill>
                          <a:srgbClr val="094162"/>
                        </a:solidFill>
                        <a:latin typeface="Cambria Math" charset="0"/>
                      </a:rPr>
                      <m:t>…</m:t>
                    </m:r>
                  </m:oMath>
                </a14:m>
                <a:r>
                  <a:rPr lang="zh-CN" altLang="en-US" dirty="0"/>
                  <a:t>，基本上是等效的，使用上述联合上界会使得最后得到的上界过松。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43078" y="990386"/>
                <a:ext cx="11151358" cy="5237271"/>
              </a:xfrm>
              <a:blipFill>
                <a:blip r:embed="rId3"/>
                <a:stretch>
                  <a:fillRect l="-910" t="-1208" b="-7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02130" y="2714902"/>
                <a:ext cx="4653774" cy="929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坏</m:t>
                              </m:r>
                              <m: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sSup>
                        <m:sSupPr>
                          <m:ctrlPr>
                            <a:rPr kumimoji="1" lang="el-G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l-G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l-G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kumimoji="1" lang="is-I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is-I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kumimoji="1" lang="is-I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130" y="2714902"/>
                <a:ext cx="4653774" cy="929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520644" y="1474543"/>
                <a:ext cx="2200025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is-I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1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m:rPr>
                              <m:nor/>
                            </m:rP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sz="2800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1" i="1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800" dirty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sz="2800" b="1" i="1" dirty="0">
                          <a:solidFill>
                            <a:srgbClr val="002060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644" y="1474543"/>
                <a:ext cx="2200025" cy="5309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602130" y="5003521"/>
                <a:ext cx="7457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坏</m:t>
                              </m:r>
                              <m: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kumimoji="1" lang="el-GR" altLang="zh-CN" sz="2800" i="1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坏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zh-CN" altLang="en-US" sz="2800" i="1" dirty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rgbClr val="094162"/>
                          </a:solidFill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坏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zh-CN" altLang="en-US" sz="2800" i="1" dirty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sz="2800" dirty="0">
                          <a:solidFill>
                            <a:srgbClr val="094162"/>
                          </a:solidFill>
                          <a:latin typeface="Cambria Math" charset="0"/>
                        </a:rPr>
                        <m:t>+…+</m:t>
                      </m:r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zh-CN" altLang="en-US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坏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kumimoji="1" lang="zh-CN" altLang="en-US" sz="2800" i="1" dirty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130" y="5003521"/>
                <a:ext cx="745723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3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VC</a:t>
            </a:r>
            <a:r>
              <a:rPr kumimoji="1" lang="zh-CN" altLang="en-US" dirty="0"/>
              <a:t>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CN" dirty="0" err="1"/>
                  <a:t>Vapnik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Chervonenkis</a:t>
                </a:r>
                <a:r>
                  <a:rPr lang="zh-CN" altLang="en-US" dirty="0"/>
                  <a:t>基于</a:t>
                </a:r>
                <a:r>
                  <a:rPr lang="en-US" altLang="zh-CN" dirty="0"/>
                  <a:t>VC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Vapnik-Chervonenkis</a:t>
                </a:r>
                <a:r>
                  <a:rPr lang="zh-CN" altLang="en-US" dirty="0"/>
                  <a:t>）维的概念，提出</a:t>
                </a:r>
                <a:r>
                  <a:rPr lang="en-US" altLang="zh-CN" dirty="0"/>
                  <a:t>VC</a:t>
                </a:r>
                <a:r>
                  <a:rPr lang="zh-CN" altLang="en-US" dirty="0"/>
                  <a:t>不等式，得到更紧致的上界：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sz="1000" dirty="0"/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/>
                  <a:t>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zh-CN" altLang="en-US" dirty="0"/>
                  <a:t>是第一个无法被函数族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打散</a:t>
                </a:r>
                <a:r>
                  <a:rPr lang="zh-CN" altLang="en-US" dirty="0"/>
                  <a:t>的点的数目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因为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𝑘</m:t>
                    </m:r>
                    <m:r>
                      <a:rPr lang="en-US" altLang="zh-CN" i="1" dirty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CN" altLang="en-US" dirty="0"/>
                  <a:t>是最后能被打散的点的数目，定义 </a:t>
                </a:r>
                <a:r>
                  <a:rPr lang="en-US" altLang="zh-CN" dirty="0"/>
                  <a:t>VC </a:t>
                </a:r>
                <a:r>
                  <a:rPr lang="zh-CN" altLang="en-US" dirty="0"/>
                  <a:t>维为：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vc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94162"/>
                        </a:solidFill>
                        <a:latin typeface="Cambria Math" charset="0"/>
                      </a:rPr>
                      <m:t>= </m:t>
                    </m:r>
                    <m:r>
                      <a:rPr lang="en-US" altLang="zh-CN" i="1" dirty="0">
                        <a:solidFill>
                          <a:srgbClr val="094162"/>
                        </a:solidFill>
                        <a:latin typeface="Cambria Math" charset="0"/>
                      </a:rPr>
                      <m:t>𝑘</m:t>
                    </m:r>
                    <m:r>
                      <a:rPr lang="en-US" altLang="zh-CN" i="1" dirty="0">
                        <a:solidFill>
                          <a:srgbClr val="094162"/>
                        </a:solidFill>
                        <a:latin typeface="Cambria Math" charset="0"/>
                      </a:rPr>
                      <m:t> – 1</m:t>
                    </m:r>
                  </m:oMath>
                </a14:m>
                <a:endParaRPr lang="en-US" altLang="zh-CN" dirty="0">
                  <a:solidFill>
                    <a:srgbClr val="09416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10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代入上述不等式，得到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>
                <a:blip r:embed="rId2"/>
                <a:stretch>
                  <a:fillRect l="-877" t="-1211" r="-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76271" y="1773608"/>
                <a:ext cx="7323223" cy="1419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train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est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kumimoji="1" lang="hr-H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lang="zh-CN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≤4</m:t>
                      </m:r>
                      <m:f>
                        <m:fPr>
                          <m:ctrlPr>
                            <a:rPr kumimoji="1" lang="bg-BG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ctrlPr>
                                    <a:rPr kumimoji="1" lang="is-I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cs-CZ" altLang="zh-CN" sz="2800" b="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8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𝑁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kumimoji="1" lang="bg-BG" altLang="zh-CN" sz="280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271" y="1773608"/>
                <a:ext cx="7323223" cy="14198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76271" y="5331481"/>
                <a:ext cx="9827947" cy="1422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train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est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kumimoji="1" lang="hr-H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lang="zh-CN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≤4</m:t>
                      </m:r>
                      <m:f>
                        <m:fPr>
                          <m:ctrlPr>
                            <a:rPr kumimoji="1" lang="bg-BG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vc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kumimoji="1" lang="is-I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cs-CZ" altLang="zh-CN" sz="2800" b="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8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𝑁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kumimoji="1" lang="bg-BG" altLang="zh-CN" sz="280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≤4</m:t>
                      </m:r>
                      <m:f>
                        <m:fPr>
                          <m:ctrlPr>
                            <a:rPr kumimoji="1" lang="bg-BG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28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is-IS" altLang="zh-CN" sz="280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altLang="zh-CN" sz="2800" i="1" dirty="0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vc</m:t>
                                  </m:r>
                                </m:sub>
                              </m:sSub>
                            </m:sup>
                          </m:sSup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kumimoji="1" lang="bg-BG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271" y="5331481"/>
                <a:ext cx="9827947" cy="14226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9448719" y="514681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只保留多项</a:t>
            </a:r>
            <a:r>
              <a:rPr kumimoji="1" lang="zh-CN" altLang="en-US"/>
              <a:t>式的最高项</a:t>
            </a:r>
          </a:p>
        </p:txBody>
      </p:sp>
    </p:spTree>
    <p:extLst>
      <p:ext uri="{BB962C8B-B14F-4D97-AF65-F5344CB8AC3E}">
        <p14:creationId xmlns:p14="http://schemas.microsoft.com/office/powerpoint/2010/main" val="74040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VC</a:t>
            </a:r>
            <a:r>
              <a:rPr kumimoji="1" lang="zh-CN" altLang="en-US" dirty="0"/>
              <a:t>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根据</a:t>
                </a:r>
                <a:r>
                  <a:rPr lang="en-US" altLang="zh-CN" dirty="0"/>
                  <a:t>VC</a:t>
                </a:r>
                <a:r>
                  <a:rPr lang="zh-CN" altLang="en-US" dirty="0"/>
                  <a:t>不等式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只要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vc</m:t>
                        </m:r>
                      </m:sub>
                    </m:sSub>
                  </m:oMath>
                </a14:m>
                <a:r>
                  <a:rPr lang="zh-CN" altLang="en-US" dirty="0"/>
                  <a:t>是有限的，当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kumimoji="1" lang="en-US" altLang="zh-CN" i="1" smtClean="0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很大时，不等式右边是一个很小的数，则真实误差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est</m:t>
                        </m:r>
                      </m:sub>
                    </m:sSub>
                    <m:d>
                      <m:dPr>
                        <m:ctrlPr>
                          <a:rPr kumimoji="1" lang="is-I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逼近训练误差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train</m:t>
                        </m:r>
                      </m:sub>
                    </m:sSub>
                    <m:d>
                      <m:dPr>
                        <m:ctrlPr>
                          <a:rPr kumimoji="1" lang="is-I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 有很好的泛化能力。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所以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有限的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VC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维</a:t>
                </a:r>
                <a:r>
                  <a:rPr lang="zh-CN" altLang="en-US" dirty="0"/>
                  <a:t>是机器学习可行的条件。</a:t>
                </a:r>
                <a:endParaRPr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/>
                  <a:t> 无需知道数据的分布</a:t>
                </a:r>
                <a:endParaRPr lang="en-US" altLang="zh-CN" sz="2800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sz="2800" dirty="0"/>
                  <a:t> 只需知道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训练样本</a:t>
                </a:r>
                <a:r>
                  <a:rPr lang="zh-CN" altLang="en-US" sz="2800" dirty="0"/>
                  <a:t>和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函数集合</a:t>
                </a:r>
                <a:r>
                  <a:rPr lang="zh-CN" altLang="en-US" dirty="0"/>
                  <a:t/>
                </a:r>
                <a:br>
                  <a:rPr lang="zh-CN" altLang="en-US" dirty="0"/>
                </a:b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>
                <a:blip r:embed="rId2"/>
                <a:stretch>
                  <a:fillRect l="-877" t="-1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49377" y="1147763"/>
                <a:ext cx="9827947" cy="1422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train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 dirty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 dirty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800" i="1" dirty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est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 dirty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 dirty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800" i="1" dirty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kumimoji="1" lang="hr-H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lang="zh-CN" altLang="en-US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≤4</m:t>
                      </m:r>
                      <m:f>
                        <m:fPr>
                          <m:ctrlPr>
                            <a:rPr kumimoji="1" lang="bg-BG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is-I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vc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ctrlPr>
                                    <a:rPr kumimoji="1" lang="is-I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cs-CZ" altLang="zh-CN" sz="2800" b="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sz="28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𝑁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1" lang="en-US" altLang="zh-CN" sz="2800" b="0" i="1" smtClean="0">
                                            <a:solidFill>
                                              <a:srgbClr val="094162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kumimoji="1" lang="bg-BG" altLang="zh-CN" sz="280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≤4</m:t>
                      </m:r>
                      <m:f>
                        <m:fPr>
                          <m:ctrlPr>
                            <a:rPr kumimoji="1" lang="bg-BG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28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is-IS" altLang="zh-CN" sz="280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altLang="zh-CN" sz="2800" i="1" dirty="0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vc</m:t>
                                  </m:r>
                                </m:sub>
                              </m:sSub>
                            </m:sup>
                          </m:sSup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kumimoji="1" lang="bg-BG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377" y="1147763"/>
                <a:ext cx="9827947" cy="1422697"/>
              </a:xfrm>
              <a:prstGeom prst="rect">
                <a:avLst/>
              </a:prstGeom>
              <a:blipFill>
                <a:blip r:embed="rId3"/>
                <a:stretch>
                  <a:fillRect t="-37168" b="-18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1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设定一个概率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kumimoji="1" lang="zh-CN" altLang="en-US" dirty="0"/>
                  <a:t>，计算样本数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kumimoji="1" lang="zh-CN" altLang="en-US" dirty="0"/>
                  <a:t>和容忍度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kumimoji="1" lang="zh-CN" altLang="en-US" dirty="0"/>
                  <a:t>之间的关系：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得到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因此，在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1−</m:t>
                    </m:r>
                    <m:r>
                      <a:rPr kumimoji="1" lang="zh-CN" altLang="en-US" i="1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kumimoji="1" lang="zh-CN" altLang="en-US" dirty="0"/>
                  <a:t>的概率下，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hr-HR" altLang="zh-CN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train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kumimoji="1" lang="en-US" altLang="zh-CN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t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est</m:t>
                            </m:r>
                          </m:sub>
                        </m:sSub>
                        <m:d>
                          <m:dPr>
                            <m:ctrlPr>
                              <a:rPr kumimoji="1" lang="is-I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kumimoji="1" lang="en-US" altLang="zh-CN" i="1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209036" y="1604963"/>
                <a:ext cx="8125173" cy="1174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train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est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is-I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CN" sz="2800" i="1" dirty="0"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kumimoji="1" lang="hr-H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lang="zh-CN" alt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≤4</m:t>
                      </m:r>
                      <m:f>
                        <m:fPr>
                          <m:ctrlPr>
                            <a:rPr kumimoji="1" lang="bg-BG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bg-BG" altLang="zh-CN" sz="28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is-IS" altLang="zh-CN" sz="280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altLang="zh-CN" sz="2800" i="1" dirty="0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vc</m:t>
                                  </m:r>
                                </m:sub>
                              </m:sSub>
                            </m:sup>
                          </m:sSup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l-G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kumimoji="1" lang="bg-BG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zh-CN" alt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036" y="1604963"/>
                <a:ext cx="8125173" cy="11749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36991" y="2892198"/>
                <a:ext cx="4386650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bg-BG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4</m:t>
                                  </m:r>
                                  <m:f>
                                    <m:fPr>
                                      <m:ctrlPr>
                                        <a:rPr lang="bg-BG" altLang="zh-CN" sz="2800" b="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bg-BG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is-I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2800" i="1" dirty="0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 dirty="0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800" dirty="0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  <m:t>vc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kumimoji="1"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𝛿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2800" dirty="0">
                                          <a:solidFill>
                                            <a:srgbClr val="094162"/>
                                          </a:solidFill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991" y="2892198"/>
                <a:ext cx="4386650" cy="13653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81556" y="4893089"/>
                <a:ext cx="11484169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train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4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dirty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bg-BG" altLang="zh-CN" sz="24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altLang="zh-CN" sz="24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4</m:t>
                                      </m:r>
                                      <m:f>
                                        <m:fPr>
                                          <m:ctrlPr>
                                            <a:rPr lang="bg-BG" altLang="zh-CN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kumimoji="1" lang="bg-BG" altLang="zh-CN" sz="24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kumimoji="1" lang="is-IS" altLang="zh-CN" sz="2400" i="1">
                                                      <a:solidFill>
                                                        <a:srgbClr val="094162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kumimoji="1" lang="en-US" altLang="zh-CN" sz="2400" i="1">
                                                      <a:solidFill>
                                                        <a:srgbClr val="094162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kumimoji="1" lang="en-US" altLang="zh-CN" sz="2400" i="1">
                                                      <a:solidFill>
                                                        <a:srgbClr val="094162"/>
                                                      </a:solidFill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altLang="zh-CN" sz="2400" i="1" dirty="0">
                                                      <a:solidFill>
                                                        <a:srgbClr val="094162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400" i="1" dirty="0">
                                                      <a:solidFill>
                                                        <a:srgbClr val="094162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2400" dirty="0">
                                                      <a:solidFill>
                                                        <a:srgbClr val="094162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vc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CN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+1</m:t>
                                          </m:r>
                                        </m:num>
                                        <m:den>
                                          <m:r>
                                            <a:rPr kumimoji="1" lang="zh-CN" altLang="en-US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𝛿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zh-CN" altLang="en-US" sz="2400" dirty="0">
                                              <a:solidFill>
                                                <a:srgbClr val="094162"/>
                                              </a:solidFill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  <m:r>
                            <a:rPr kumimoji="1" lang="en-US" altLang="zh-CN" sz="24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est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train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dirty="0" smtClean="0">
                          <a:latin typeface="Cambria Math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bg-BG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4</m:t>
                                  </m:r>
                                  <m:f>
                                    <m:fPr>
                                      <m:ctrlPr>
                                        <a:rPr lang="bg-BG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bg-BG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is-I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kumimoji="1"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240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vc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kumimoji="1" lang="en-US" altLang="zh-CN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kumimoji="1" lang="zh-CN" alt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𝛿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2400" dirty="0">
                                          <a:solidFill>
                                            <a:srgbClr val="C00000"/>
                                          </a:solidFill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56" y="4893089"/>
                <a:ext cx="11484169" cy="11835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65247" y="6235722"/>
                <a:ext cx="99974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train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i="1" dirty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 dirty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800" i="1" dirty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800" b="0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sz="28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is-IS" altLang="zh-CN" sz="28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vc</m:t>
                                  </m:r>
                                </m:sub>
                              </m:sSub>
                              <m:r>
                                <a:rPr lang="en-US" altLang="zh-CN" sz="2800" b="0" i="1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zh-CN" altLang="en-US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d>
                          <m: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est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8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train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800" i="1" dirty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dirty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800" i="1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d>
                        <m:dPr>
                          <m:ctrlPr>
                            <a:rPr lang="is-IS" altLang="zh-CN" sz="28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vc</m:t>
                              </m:r>
                            </m:sub>
                          </m:sSub>
                          <m: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zh-CN" altLang="en-US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47" y="6235722"/>
                <a:ext cx="999748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7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zh-CN" dirty="0"/>
                  <a:t> </a:t>
                </a:r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d>
                      <m:dPr>
                        <m:ctrlPr>
                          <a:rPr lang="is-IS" altLang="zh-CN" i="1" dirty="0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  <m:t>vc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𝑁</m:t>
                        </m:r>
                        <m: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is-IS" altLang="zh-CN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4</m:t>
                                </m:r>
                                <m:f>
                                  <m:fPr>
                                    <m:ctrlPr>
                                      <a:rPr lang="bg-BG" altLang="zh-CN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bg-BG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kumimoji="1" lang="is-I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1"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kumimoji="1"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altLang="zh-CN" i="1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charset="0"/>
                                              </a:rPr>
                                              <m:t>vc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kumimoji="1"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kumimoji="1" lang="zh-CN" alt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dirty="0">
                                        <a:solidFill>
                                          <a:srgbClr val="C00000"/>
                                        </a:solidFill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rad>
                  </m:oMath>
                </a14:m>
                <a:r>
                  <a:rPr kumimoji="1" lang="zh-CN" altLang="en-US" dirty="0">
                    <a:solidFill>
                      <a:srgbClr val="094162"/>
                    </a:solidFill>
                  </a:rPr>
                  <a:t> 称为模型复杂度</a:t>
                </a:r>
                <a:endParaRPr kumimoji="1" lang="en-US" altLang="zh-CN" dirty="0">
                  <a:solidFill>
                    <a:srgbClr val="094162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endParaRPr kumimoji="1" lang="en-US" altLang="zh-CN" sz="1000" dirty="0">
                  <a:solidFill>
                    <a:srgbClr val="094162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kumimoji="1" lang="zh-CN" altLang="en-US" sz="2800" dirty="0">
                    <a:solidFill>
                      <a:srgbClr val="094162"/>
                    </a:solidFill>
                  </a:rPr>
                  <a:t> 假设空间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kumimoji="1" lang="zh-CN" altLang="en-US" sz="2800" dirty="0">
                    <a:solidFill>
                      <a:srgbClr val="094162"/>
                    </a:solidFill>
                  </a:rPr>
                  <a:t>越大，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vc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94162"/>
                    </a:solidFill>
                  </a:rPr>
                  <a:t>越大，</a:t>
                </a:r>
                <a:r>
                  <a:rPr lang="el-GR" altLang="zh-CN" sz="2800" dirty="0">
                    <a:solidFill>
                      <a:srgbClr val="094162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 dirty="0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d>
                      <m:dPr>
                        <m:ctrlPr>
                          <a:rPr lang="is-IS" altLang="zh-CN" sz="2800" i="1" dirty="0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 dirty="0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  <m:t>vc</m:t>
                            </m:r>
                          </m:sub>
                        </m:sSub>
                        <m:r>
                          <a:rPr lang="en-US" altLang="zh-CN" sz="2800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altLang="zh-CN" sz="2800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𝑁</m:t>
                        </m:r>
                        <m:r>
                          <a:rPr lang="en-US" altLang="zh-CN" sz="2800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kumimoji="1" lang="zh-CN" altLang="en-US" sz="2800" i="1">
                            <a:solidFill>
                              <a:srgbClr val="09416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kumimoji="1" lang="zh-CN" altLang="en-US" sz="2800" dirty="0">
                    <a:solidFill>
                      <a:srgbClr val="094162"/>
                    </a:solidFill>
                  </a:rPr>
                  <a:t>越大，模型越难学习。</a:t>
                </a:r>
                <a:endParaRPr kumimoji="1" lang="en-US" altLang="zh-CN" sz="2800" dirty="0">
                  <a:solidFill>
                    <a:srgbClr val="094162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endParaRPr kumimoji="1" lang="en-US" altLang="zh-CN" dirty="0">
                  <a:solidFill>
                    <a:srgbClr val="09416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87682" y="1098946"/>
                <a:ext cx="99974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train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is-I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800" b="0" i="1" dirty="0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sz="2800" b="0" i="1" dirty="0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Ω</m:t>
                          </m:r>
                          <m:d>
                            <m:dPr>
                              <m:ctrlPr>
                                <a:rPr lang="is-IS" altLang="zh-CN" sz="2800" b="0" i="1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dirty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vc</m:t>
                                  </m:r>
                                </m:sub>
                              </m:sSub>
                              <m:r>
                                <a:rPr lang="en-US" altLang="zh-CN" sz="2800" b="0" i="1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altLang="zh-CN" sz="2800" b="0" i="1" dirty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zh-CN" altLang="en-US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</m:d>
                          <m:r>
                            <a:rPr kumimoji="1" lang="en-US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est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800" i="1" dirty="0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train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800" i="1" dirty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dirty="0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800" i="1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d>
                        <m:dPr>
                          <m:ctrlPr>
                            <a:rPr lang="is-IS" altLang="zh-CN" sz="28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vc</m:t>
                              </m:r>
                            </m:sub>
                          </m:sSub>
                          <m: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zh-CN" altLang="en-US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82" y="1098946"/>
                <a:ext cx="9997480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842" y="3809439"/>
            <a:ext cx="4020158" cy="304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30237" y="4310193"/>
                <a:ext cx="7541605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charset="2"/>
                  <a:buChar char="n"/>
                </a:pPr>
                <a:r>
                  <a:rPr kumimoji="1" lang="zh-CN" altLang="en-US" sz="2800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94162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94162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dirty="0">
                            <a:solidFill>
                              <a:srgbClr val="094162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  <m:t>vc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增大时，训练误差减少（模型越复杂，越容易解释训练集），模型复杂度增大。</a:t>
                </a:r>
                <a:endParaRPr kumimoji="1" lang="en-US" altLang="zh-CN" sz="2800" dirty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171450" indent="-171450">
                  <a:buFont typeface="Wingdings" charset="2"/>
                  <a:buChar char="n"/>
                </a:pPr>
                <a:endParaRPr kumimoji="1" lang="en-US" altLang="zh-CN" sz="1000" dirty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indent="-457200">
                  <a:buFont typeface="Wingdings" charset="2"/>
                  <a:buChar char="n"/>
                </a:pPr>
                <a:r>
                  <a:rPr kumimoji="1" lang="zh-CN" altLang="en-US" sz="2800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因为测试误差 </a:t>
                </a:r>
                <a:r>
                  <a:rPr kumimoji="1" lang="en-US" altLang="zh-CN" sz="2800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=</a:t>
                </a:r>
                <a:r>
                  <a:rPr kumimoji="1" lang="zh-CN" altLang="en-US" sz="2800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训练误差 </a:t>
                </a:r>
                <a:r>
                  <a:rPr kumimoji="1" lang="en-US" altLang="zh-CN" sz="2800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+</a:t>
                </a:r>
                <a:r>
                  <a:rPr kumimoji="1" lang="zh-CN" altLang="en-US" sz="2800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模型复杂度，因此测试误差不是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94162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94162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dirty="0">
                            <a:solidFill>
                              <a:srgbClr val="094162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vc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的单调函数。</a:t>
                </a:r>
                <a:endParaRPr kumimoji="1" lang="en-US" altLang="zh-CN" sz="2800" dirty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  <m:t>vc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dirty="0" smtClean="0">
                            <a:solidFill>
                              <a:srgbClr val="09405E"/>
                            </a:solidFill>
                            <a:latin typeface="Cambria Math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400" b="0" i="1" dirty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vc</m:t>
                        </m:r>
                      </m:sub>
                      <m:sup>
                        <m:r>
                          <a:rPr lang="en-US" altLang="zh-CN" sz="2400" b="0" i="1" dirty="0" smtClean="0">
                            <a:solidFill>
                              <a:srgbClr val="09405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rgbClr val="0940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）对应的测试误差最小</a:t>
                </a:r>
                <a:endParaRPr lang="en-US" altLang="zh-CN" sz="2400" dirty="0">
                  <a:solidFill>
                    <a:srgbClr val="0940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buFont typeface="Wingdings" charset="2"/>
                  <a:buChar char="n"/>
                </a:pPr>
                <a:endParaRPr kumimoji="1" lang="en-US" altLang="zh-CN" sz="1000" dirty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7" y="4310193"/>
                <a:ext cx="7541605" cy="2554545"/>
              </a:xfrm>
              <a:prstGeom prst="rect">
                <a:avLst/>
              </a:prstGeom>
              <a:blipFill>
                <a:blip r:embed="rId5"/>
                <a:stretch>
                  <a:fillRect l="-1345" t="-2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09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样本复杂度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0988022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/>
                  <a:t>我们也</a:t>
                </a:r>
                <a:r>
                  <a:rPr lang="zh-CN" altLang="en-US" dirty="0"/>
                  <a:t>可以设定想要的容忍度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zh-CN" altLang="en-US" dirty="0"/>
                  <a:t>，看需要多少样本数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kumimoji="1" lang="en-US" altLang="zh-CN" i="1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能实现，即计算样本复杂度：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endParaRPr kumimoji="1"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上式左右两边都含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09416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zh-CN" altLang="en-US" dirty="0"/>
                  <a:t>，需要用迭代方法 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如牛顿法</a:t>
                </a:r>
                <a:r>
                  <a:rPr lang="en-US" altLang="zh-CN" dirty="0"/>
                  <a:t>) </a:t>
                </a:r>
                <a:r>
                  <a:rPr lang="zh-CN" altLang="en-US" dirty="0"/>
                  <a:t>解出。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例如：设定</a:t>
                </a:r>
                <a:endParaRPr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𝜀</m:t>
                    </m:r>
                    <m:r>
                      <a:rPr lang="en-US" altLang="zh-CN" i="1" dirty="0" smtClean="0">
                        <a:latin typeface="Cambria Math" charset="0"/>
                      </a:rPr>
                      <m:t> = 0.1</m:t>
                    </m:r>
                  </m:oMath>
                </a14:m>
                <a:r>
                  <a:rPr lang="zh-CN" altLang="en-US" dirty="0"/>
                  <a:t>，希望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est</m:t>
                        </m:r>
                      </m:sub>
                    </m:sSub>
                    <m:d>
                      <m:dPr>
                        <m:ctrlPr>
                          <a:rPr kumimoji="1" lang="is-I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train</m:t>
                        </m:r>
                      </m:sub>
                    </m:sSub>
                    <m:d>
                      <m:dPr>
                        <m:ctrlPr>
                          <a:rPr kumimoji="1" lang="is-I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) </a:t>
                </a:r>
                <a:r>
                  <a:rPr lang="zh-CN" altLang="en-US" dirty="0"/>
                  <a:t>之间不要超过 </a:t>
                </a:r>
                <a:r>
                  <a:rPr lang="en-US" altLang="zh-CN" dirty="0"/>
                  <a:t>0.1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𝛿</m:t>
                    </m:r>
                    <m:r>
                      <a:rPr lang="en-US" altLang="zh-CN" i="1" dirty="0">
                        <a:latin typeface="Cambria Math" charset="0"/>
                      </a:rPr>
                      <m:t> = 0.1</m:t>
                    </m:r>
                  </m:oMath>
                </a14:m>
                <a:r>
                  <a:rPr lang="zh-CN" altLang="en-US" dirty="0"/>
                  <a:t>，有 </a:t>
                </a:r>
                <a:r>
                  <a:rPr lang="en-US" altLang="zh-CN" dirty="0"/>
                  <a:t>90% </a:t>
                </a:r>
                <a:r>
                  <a:rPr lang="zh-CN" altLang="en-US" dirty="0"/>
                  <a:t>的可能上述情况会发生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 经过迭代法算出：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/>
                  <a:t> 当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vc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94162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𝑁</m:t>
                    </m:r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zh-CN" i="1" dirty="0">
                        <a:latin typeface="Cambria Math" charset="0"/>
                      </a:rPr>
                      <m:t>30000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/>
                  <a:t> 当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vc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94162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94162"/>
                        </a:solidFill>
                        <a:latin typeface="Cambria Math" charset="0"/>
                      </a:rPr>
                      <m:t>4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𝑁</m:t>
                    </m:r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4</m:t>
                    </m:r>
                    <m:r>
                      <a:rPr lang="en-US" altLang="zh-CN" i="1" dirty="0">
                        <a:latin typeface="Cambria Math" charset="0"/>
                      </a:rPr>
                      <m:t>0000</m:t>
                    </m:r>
                  </m:oMath>
                </a14:m>
                <a:endParaRPr lang="en-US" altLang="zh-CN" dirty="0"/>
              </a:p>
              <a:p>
                <a:pPr lvl="1" indent="-285750">
                  <a:lnSpc>
                    <a:spcPct val="10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因此理论上</a:t>
                </a:r>
                <a:r>
                  <a:rPr lang="zh-CN" altLang="en-US" dirty="0" smtClean="0"/>
                  <a:t>来讲，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𝑁</m:t>
                    </m:r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zh-C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en-US" altLang="zh-CN" i="1" dirty="0">
                        <a:latin typeface="Cambria Math" charset="0"/>
                      </a:rPr>
                      <m:t>0000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vc</m:t>
                        </m:r>
                      </m:sub>
                    </m:sSub>
                  </m:oMath>
                </a14:m>
                <a:r>
                  <a:rPr lang="zh-CN" altLang="en-US" dirty="0"/>
                  <a:t>。但是从实践上来讲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≈1</m:t>
                    </m:r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0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vc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0988022" cy="5237271"/>
              </a:xfrm>
              <a:blipFill rotWithShape="0">
                <a:blip r:embed="rId2"/>
                <a:stretch>
                  <a:fillRect l="-943" t="-1164" b="-10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499044" y="1884439"/>
                <a:ext cx="9625712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bg-BG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4</m:t>
                                  </m:r>
                                  <m:f>
                                    <m:fPr>
                                      <m:ctrlPr>
                                        <a:rPr lang="bg-BG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1" lang="bg-BG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is-I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CN" sz="2800" i="1" dirty="0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 dirty="0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800" dirty="0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  <m:t>vc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kumimoji="1"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𝛿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zh-CN" altLang="en-US" sz="2800" dirty="0">
                                          <a:solidFill>
                                            <a:srgbClr val="094162"/>
                                          </a:solidFill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rad>
                      <m:r>
                        <a:rPr lang="zh-CN" altLang="en-US" sz="2800" b="0" i="1" dirty="0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         </m:t>
                      </m:r>
                      <m:r>
                        <a:rPr lang="zh-CN" altLang="en-US" sz="2800" b="0" i="1" dirty="0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kumimoji="1" lang="en-US" altLang="zh-CN" sz="280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kumimoji="1" lang="en-US" altLang="zh-CN" sz="2800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kumimoji="1" lang="is-I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is-I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kumimoji="1" lang="is-I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is-I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f>
                                <m:fPr>
                                  <m:ctrlPr>
                                    <a:rPr lang="bg-BG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bg-BG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is-I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800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vc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kumimoji="1"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kumimoji="1" lang="zh-CN" altLang="en-US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800" dirty="0">
                                      <a:solidFill>
                                        <a:srgbClr val="C00000"/>
                                      </a:solidFill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44" y="1884439"/>
                <a:ext cx="9625712" cy="13653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0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样本复杂度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为什么需要的样本数量可以从 </a:t>
            </a:r>
            <a:r>
              <a:rPr lang="en-US" altLang="zh-CN" dirty="0"/>
              <a:t>10000</a:t>
            </a:r>
            <a:r>
              <a:rPr lang="zh-CN" altLang="en-US" dirty="0"/>
              <a:t> 倍减到 </a:t>
            </a:r>
            <a:r>
              <a:rPr lang="en-US" altLang="zh-CN" dirty="0"/>
              <a:t>10</a:t>
            </a:r>
            <a:r>
              <a:rPr lang="zh-CN" altLang="en-US" dirty="0"/>
              <a:t> 倍呢？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因为在推导时，我们</a:t>
            </a:r>
            <a:r>
              <a:rPr lang="zh-CN" altLang="en-US" dirty="0" smtClean="0"/>
              <a:t>用</a:t>
            </a:r>
            <a:endParaRPr lang="zh-CN" altLang="en-US" dirty="0"/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 霍夫丁不等式适用于</a:t>
            </a:r>
            <a:r>
              <a:rPr lang="zh-CN" altLang="en-US" sz="2800" b="1" dirty="0"/>
              <a:t>任何数据分布</a:t>
            </a:r>
            <a:r>
              <a:rPr lang="zh-CN" altLang="en-US" sz="2800" dirty="0"/>
              <a:t>和</a:t>
            </a:r>
            <a:r>
              <a:rPr lang="zh-CN" altLang="en-US" sz="2800" b="1" dirty="0"/>
              <a:t>任何目标函数</a:t>
            </a:r>
            <a:endParaRPr lang="zh-CN" altLang="en-US" sz="2800" dirty="0"/>
          </a:p>
          <a:p>
            <a:pPr lvl="1">
              <a:lnSpc>
                <a:spcPct val="100000"/>
              </a:lnSpc>
            </a:pPr>
            <a:r>
              <a:rPr lang="en-US" altLang="zh-CN" sz="2800" dirty="0"/>
              <a:t> VC </a:t>
            </a:r>
            <a:r>
              <a:rPr lang="zh-CN" altLang="en-US" sz="2800" dirty="0"/>
              <a:t>维度适用于</a:t>
            </a:r>
            <a:r>
              <a:rPr lang="zh-CN" altLang="en-US" sz="2800" b="1" dirty="0"/>
              <a:t>任何假设空间</a:t>
            </a:r>
            <a:endParaRPr lang="zh-CN" altLang="en-US" sz="2800" dirty="0"/>
          </a:p>
          <a:p>
            <a:pPr>
              <a:lnSpc>
                <a:spcPct val="100000"/>
              </a:lnSpc>
            </a:pPr>
            <a:r>
              <a:rPr lang="zh-CN" altLang="en-US" dirty="0"/>
              <a:t>联合上界适用于</a:t>
            </a:r>
            <a:r>
              <a:rPr lang="zh-CN" altLang="en-US" b="1" dirty="0"/>
              <a:t>最差的状况</a:t>
            </a:r>
            <a:r>
              <a:rPr lang="zh-CN" altLang="en-US" dirty="0"/>
              <a:t>，所以因为上面推出的 </a:t>
            </a:r>
            <a:r>
              <a:rPr lang="en-US" altLang="zh-CN" dirty="0"/>
              <a:t>VC </a:t>
            </a:r>
            <a:r>
              <a:rPr lang="zh-CN" altLang="en-US" dirty="0"/>
              <a:t>上界很松。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 在实践时， 各种“任何”和“最差” 不太可能同时发生。</a:t>
            </a:r>
          </a:p>
          <a:p>
            <a:pPr>
              <a:lnSpc>
                <a:spcPct val="100000"/>
              </a:lnSpc>
            </a:pPr>
            <a:endParaRPr kumimoji="1" lang="zh-CN" altLang="en-US" dirty="0"/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73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机器能学习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虽然机器学习是可行的，但要使机器能学好，需要的几个条件：</a:t>
            </a:r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 </a:t>
            </a:r>
            <a:r>
              <a:rPr lang="zh-CN" altLang="en-US" sz="2800" b="1" dirty="0"/>
              <a:t>好的假设空间</a:t>
            </a:r>
            <a:r>
              <a:rPr lang="zh-CN" altLang="en-US" sz="2800" dirty="0"/>
              <a:t>：使得训练误差和真实误差能够接近</a:t>
            </a:r>
            <a:endParaRPr lang="en-US" altLang="zh-CN" sz="2800" dirty="0"/>
          </a:p>
          <a:p>
            <a:pPr lvl="1">
              <a:lnSpc>
                <a:spcPct val="100000"/>
              </a:lnSpc>
            </a:pPr>
            <a:r>
              <a:rPr lang="zh-CN" altLang="en-US" sz="2800" b="1" dirty="0"/>
              <a:t> 好的数据</a:t>
            </a:r>
            <a:r>
              <a:rPr lang="zh-CN" altLang="en-US" sz="2800" dirty="0"/>
              <a:t>：数据足够多，使得训练误差和真实误差很接近</a:t>
            </a:r>
            <a:endParaRPr lang="en-US" altLang="zh-CN" sz="2800" dirty="0"/>
          </a:p>
          <a:p>
            <a:pPr lvl="1">
              <a:lnSpc>
                <a:spcPct val="100000"/>
              </a:lnSpc>
            </a:pPr>
            <a:r>
              <a:rPr lang="zh-CN" altLang="en-US" sz="2800" b="1" dirty="0"/>
              <a:t> 好的算法</a:t>
            </a:r>
            <a:r>
              <a:rPr lang="zh-CN" altLang="en-US" sz="2800" dirty="0"/>
              <a:t>：算法可以选出一个训练误差很小的假设</a:t>
            </a:r>
            <a:endParaRPr lang="en-US" altLang="zh-CN" sz="2800" dirty="0"/>
          </a:p>
          <a:p>
            <a:pPr lvl="1">
              <a:lnSpc>
                <a:spcPct val="100000"/>
              </a:lnSpc>
            </a:pPr>
            <a:r>
              <a:rPr lang="zh-CN" altLang="en-US" sz="2800" b="1" dirty="0"/>
              <a:t> 好的运气</a:t>
            </a:r>
            <a:r>
              <a:rPr lang="zh-CN" altLang="en-US" sz="2800" dirty="0"/>
              <a:t>：前三点说明的在概率上近似正确 </a:t>
            </a:r>
            <a:r>
              <a:rPr lang="en-US" altLang="zh-CN" sz="2800" dirty="0"/>
              <a:t>(probably approximately correct, PAC)</a:t>
            </a:r>
            <a:r>
              <a:rPr lang="zh-CN" altLang="en-US" sz="2800" dirty="0"/>
              <a:t>，最后还需要一点运气，使得坏事不会发生。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  <a:p>
            <a:pPr>
              <a:lnSpc>
                <a:spcPct val="100000"/>
              </a:lnSpc>
            </a:pPr>
            <a:r>
              <a:rPr lang="zh-CN" altLang="en-US" dirty="0"/>
              <a:t> 在模型复杂度上，找一个</a:t>
            </a:r>
            <a:r>
              <a:rPr lang="zh-CN" altLang="en-US" b="1" dirty="0"/>
              <a:t>最优 </a:t>
            </a:r>
            <a:r>
              <a:rPr lang="en-US" altLang="zh-CN" b="1" dirty="0"/>
              <a:t>VC </a:t>
            </a:r>
            <a:r>
              <a:rPr lang="zh-CN" altLang="en-US" b="1" dirty="0"/>
              <a:t>维度</a:t>
            </a:r>
            <a:r>
              <a:rPr lang="zh-CN" altLang="en-US" dirty="0"/>
              <a:t>最小化真实误差。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 在样本复杂度上，至少用“</a:t>
            </a:r>
            <a:r>
              <a:rPr lang="en-US" altLang="zh-CN" b="1" dirty="0"/>
              <a:t>10 </a:t>
            </a:r>
            <a:r>
              <a:rPr lang="zh-CN" altLang="en-US" b="1" dirty="0"/>
              <a:t>倍的 </a:t>
            </a:r>
            <a:r>
              <a:rPr lang="en-US" altLang="zh-CN" b="1" dirty="0"/>
              <a:t>VC </a:t>
            </a:r>
            <a:r>
              <a:rPr lang="zh-CN" altLang="en-US" b="1" dirty="0"/>
              <a:t>维度</a:t>
            </a:r>
            <a:r>
              <a:rPr lang="zh-CN" altLang="en-US" dirty="0"/>
              <a:t>”数量的训练数据。</a:t>
            </a:r>
          </a:p>
          <a:p>
            <a:pPr>
              <a:lnSpc>
                <a:spcPct val="10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结构风险最小化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我们希望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期望风险</a:t>
                </a:r>
                <a:r>
                  <a:rPr lang="zh-CN" altLang="en-US" dirty="0"/>
                  <a:t>最小化</a:t>
                </a:r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sz="1000" dirty="0"/>
              </a:p>
              <a:p>
                <a:r>
                  <a:rPr kumimoji="1" lang="zh-CN" altLang="en-US" dirty="0"/>
                  <a:t>但机器学习中，只给定了训练样本，无法计算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kumimoji="1" lang="zh-CN" altLang="en-US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dirty="0"/>
                  <a:t>，只能计算经验风险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sz="1000" dirty="0"/>
              </a:p>
              <a:p>
                <a:r>
                  <a:rPr kumimoji="1" lang="zh-CN" altLang="en-US" dirty="0"/>
                  <a:t>经验风险最小化会产生过拟合   </a:t>
                </a:r>
                <a:r>
                  <a:rPr kumimoji="1" lang="zh-CN" altLang="en-US" dirty="0">
                    <a:sym typeface="Wingdings"/>
                  </a:rPr>
                  <a:t></a:t>
                </a:r>
                <a:r>
                  <a:rPr kumimoji="1" lang="en-US" altLang="zh-CN" dirty="0">
                    <a:sym typeface="Wingdings"/>
                  </a:rPr>
                  <a:t> </a:t>
                </a:r>
                <a:r>
                  <a:rPr kumimoji="1" lang="zh-CN" altLang="en-US" dirty="0">
                    <a:solidFill>
                      <a:srgbClr val="C00000"/>
                    </a:solidFill>
                    <a:sym typeface="Wingdings"/>
                  </a:rPr>
                  <a:t>结构风险</a:t>
                </a:r>
                <a:r>
                  <a:rPr kumimoji="1" lang="zh-CN" altLang="en-US" dirty="0">
                    <a:sym typeface="Wingdings"/>
                  </a:rPr>
                  <a:t>最小化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43" t="-1937" r="-7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46554" y="1681778"/>
                <a:ext cx="5596532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exp</m:t>
                          </m:r>
                        </m:sub>
                      </m:sSub>
                      <m:d>
                        <m:dPr>
                          <m:ctrlPr>
                            <a:rPr kumimoji="1" lang="zh-CN" altLang="en-US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02060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54" y="1681778"/>
                <a:ext cx="5596532" cy="1130053"/>
              </a:xfrm>
              <a:prstGeom prst="rect">
                <a:avLst/>
              </a:prstGeom>
              <a:blipFill>
                <a:blip r:embed="rId3"/>
                <a:stretch>
                  <a:fillRect l="-1134" t="-154444" r="-1814" b="-2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346554" y="3712357"/>
                <a:ext cx="4930709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emp</m:t>
                          </m:r>
                        </m:sub>
                      </m:sSub>
                      <m:d>
                        <m:dPr>
                          <m:ctrlPr>
                            <a:rPr kumimoji="1" lang="zh-CN" altLang="en-US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dirty="0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02060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54" y="3712357"/>
                <a:ext cx="4930709" cy="881844"/>
              </a:xfrm>
              <a:prstGeom prst="rect">
                <a:avLst/>
              </a:prstGeom>
              <a:blipFill>
                <a:blip r:embed="rId4"/>
                <a:stretch>
                  <a:fillRect l="-1285" t="-175714" b="-25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346554" y="5359330"/>
                <a:ext cx="6278450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tr</m:t>
                          </m:r>
                        </m:sub>
                      </m:sSub>
                      <m:d>
                        <m:dPr>
                          <m:ctrlPr>
                            <a:rPr kumimoji="1" lang="zh-CN" altLang="en-US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+</m:t>
                      </m:r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𝜆</m:t>
                      </m:r>
                      <m:r>
                        <a:rPr kumimoji="1" lang="en-US" altLang="zh-CN" sz="2800" smtClean="0">
                          <a:solidFill>
                            <a:srgbClr val="C00000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𝑅</m:t>
                      </m:r>
                      <m:d>
                        <m:dPr>
                          <m:ctrlPr>
                            <a:rPr kumimoji="1" lang="mr-IN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554" y="5359330"/>
                <a:ext cx="6278450" cy="974177"/>
              </a:xfrm>
              <a:prstGeom prst="rect">
                <a:avLst/>
              </a:prstGeom>
              <a:blipFill>
                <a:blip r:embed="rId5"/>
                <a:stretch>
                  <a:fillRect t="-151282" b="-2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053172" y="6373437"/>
                <a:ext cx="5006307" cy="461665"/>
              </a:xfrm>
              <a:prstGeom prst="rect">
                <a:avLst/>
              </a:prstGeom>
              <a:ln>
                <a:solidFill>
                  <a:srgbClr val="09416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est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40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train</m:t>
                          </m:r>
                        </m:sub>
                      </m:sSub>
                      <m:d>
                        <m:dPr>
                          <m:ctrlPr>
                            <a:rPr kumimoji="1" lang="is-IS" altLang="zh-CN" sz="24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dirty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i="1" dirty="0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Ω</m:t>
                      </m:r>
                      <m:d>
                        <m:dPr>
                          <m:ctrlPr>
                            <a:rPr lang="is-IS" altLang="zh-CN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vc</m:t>
                              </m:r>
                            </m:sub>
                          </m:sSub>
                          <m:r>
                            <a:rPr lang="en-US" altLang="zh-CN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zh-CN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altLang="zh-CN" sz="2400" i="1" dirty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zh-CN" alt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172" y="6373437"/>
                <a:ext cx="5006307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  <a:ln>
                <a:solidFill>
                  <a:srgbClr val="09416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6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微软雅黑" charset="-122"/>
                <a:ea typeface="微软雅黑" charset="-122"/>
              </a:rPr>
              <a:t>结构风险最小化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微软雅黑" charset="-122"/>
                <a:ea typeface="微软雅黑" charset="-122"/>
              </a:rPr>
              <a:t>误差的偏差</a:t>
            </a:r>
            <a:r>
              <a:rPr lang="en-US" altLang="zh-CN" dirty="0"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latin typeface="微软雅黑" charset="-122"/>
                <a:ea typeface="微软雅黑" charset="-122"/>
              </a:rPr>
              <a:t>方差分解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微软雅黑" charset="-122"/>
                <a:ea typeface="微软雅黑" charset="-122"/>
              </a:rPr>
              <a:t>学习曲线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9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奥卡姆剃刀（</a:t>
            </a:r>
            <a:r>
              <a:rPr lang="en-US" altLang="zh-CN" dirty="0"/>
              <a:t>Occam's Razor</a:t>
            </a:r>
            <a:r>
              <a:rPr lang="zh-CN" altLang="en-US" dirty="0"/>
              <a:t>）原理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35698" cy="5237271"/>
          </a:xfrm>
        </p:spPr>
        <p:txBody>
          <a:bodyPr/>
          <a:lstStyle/>
          <a:p>
            <a:pPr marL="285750" lvl="1" indent="-28575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2800" dirty="0"/>
              <a:t>“Entities” (or explanations) should not be multiplied beyond necessity.</a:t>
            </a:r>
            <a:r>
              <a:rPr lang="zh-CN" altLang="en-US" sz="2800" dirty="0"/>
              <a:t>    如无必要，勿增实体</a:t>
            </a:r>
            <a:endParaRPr lang="en-US" altLang="zh-CN" sz="2800" dirty="0"/>
          </a:p>
          <a:p>
            <a:pPr marL="285750" lvl="1" indent="-28575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285750" lvl="1" indent="-28575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2800" dirty="0"/>
              <a:t> </a:t>
            </a:r>
            <a:r>
              <a:rPr lang="en-US" altLang="zh-CN" sz="2800" dirty="0"/>
              <a:t>Among competing hypotheses, the one with the fewest assumptions should be selected.</a:t>
            </a:r>
            <a:r>
              <a:rPr lang="zh-CN" altLang="en-US" sz="2800" dirty="0"/>
              <a:t> 在所有的假设中，应该选择假定条件最小的那一个。</a:t>
            </a:r>
            <a:endParaRPr lang="en-US" altLang="zh-CN" sz="2800" dirty="0"/>
          </a:p>
          <a:p>
            <a:pPr marL="285750" lvl="1" indent="-28575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285750" lvl="1" indent="-28575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zh-CN" altLang="en-US" sz="2800" dirty="0"/>
              <a:t> </a:t>
            </a:r>
            <a:r>
              <a:rPr lang="en-US" altLang="zh-CN" sz="2800" dirty="0"/>
              <a:t>For PR/ML, NOT use machines that are more complicated than necessary.</a:t>
            </a:r>
            <a:r>
              <a:rPr lang="zh-CN" altLang="en-US" sz="2800" dirty="0"/>
              <a:t> 模式识别</a:t>
            </a:r>
            <a:r>
              <a:rPr lang="en-US" altLang="zh-CN" sz="2800" dirty="0"/>
              <a:t>/</a:t>
            </a:r>
            <a:r>
              <a:rPr lang="zh-CN" altLang="en-US" sz="2800" dirty="0"/>
              <a:t>机器学习应该不使用哪些过于复杂（超过必要）的模型。</a:t>
            </a:r>
            <a:endParaRPr lang="en-US" altLang="zh-CN" sz="2800" dirty="0"/>
          </a:p>
          <a:p>
            <a:pPr marL="742950" lvl="2" indent="-285750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2400" kern="1200" dirty="0">
                <a:solidFill>
                  <a:srgbClr val="09405E"/>
                </a:solidFill>
                <a:latin typeface="Arial" charset="0"/>
                <a:ea typeface="宋体" pitchFamily="2" charset="-122"/>
              </a:rPr>
              <a:t>“necessary” can be determined by the quality of fit to the training data. </a:t>
            </a:r>
            <a:r>
              <a:rPr lang="zh-CN" altLang="en-US" sz="2400" kern="1200" dirty="0">
                <a:solidFill>
                  <a:srgbClr val="09405E"/>
                </a:solidFill>
                <a:latin typeface="Arial" charset="0"/>
                <a:ea typeface="宋体" pitchFamily="2" charset="-122"/>
              </a:rPr>
              <a:t> </a:t>
            </a:r>
            <a:r>
              <a:rPr lang="zh-CN" altLang="en-US" sz="2400" kern="1200" dirty="0">
                <a:solidFill>
                  <a:srgbClr val="0940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必要</a:t>
            </a:r>
            <a:r>
              <a:rPr lang="zh-CN" altLang="en-US" sz="2400" kern="1200" dirty="0" smtClean="0">
                <a:solidFill>
                  <a:srgbClr val="0940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由（与训练数据）匹配的</a:t>
            </a:r>
            <a:r>
              <a:rPr lang="zh-CN" altLang="en-US" sz="2400" kern="1200" dirty="0">
                <a:solidFill>
                  <a:srgbClr val="0940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质量决定。</a:t>
            </a:r>
            <a:endParaRPr lang="zh-CN" altLang="en-US" sz="2400" dirty="0">
              <a:solidFill>
                <a:srgbClr val="09405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3792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最小描述长度准则（</a:t>
            </a:r>
            <a:r>
              <a:rPr lang="en-US" altLang="zh-CN" dirty="0"/>
              <a:t> MDL Principle 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</p:spPr>
            <p:txBody>
              <a:bodyPr/>
              <a:lstStyle/>
              <a:p>
                <a:r>
                  <a:rPr lang="en-US" altLang="zh-CN" dirty="0"/>
                  <a:t>MDL 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Minimizing description length</a:t>
                </a:r>
                <a:r>
                  <a:rPr lang="zh-CN" altLang="en-US" dirty="0"/>
                  <a:t>）准则与奥卡姆剃刀原理等价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最小化：模型的算法复杂度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 用该模型描述训练数据的长度</a:t>
                </a:r>
                <a:endParaRPr lang="en-US" altLang="zh-CN" dirty="0"/>
              </a:p>
              <a:p>
                <a:endParaRPr kumimoji="1"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dirty="0"/>
                  <a:t>：</a:t>
                </a:r>
                <a:r>
                  <a:rPr lang="en-US" altLang="zh-CN" dirty="0"/>
                  <a:t>Kolmogorov </a:t>
                </a:r>
                <a:r>
                  <a:rPr lang="zh-CN" altLang="en-US" dirty="0"/>
                  <a:t>复杂度</a:t>
                </a:r>
                <a:endParaRPr lang="en-US" altLang="zh-CN" i="1" dirty="0">
                  <a:solidFill>
                    <a:srgbClr val="3333FF"/>
                  </a:solidFill>
                  <a:latin typeface="Arial" charset="0"/>
                  <a:ea typeface="宋体" pitchFamily="2" charset="-122"/>
                </a:endParaRPr>
              </a:p>
              <a:p>
                <a:endParaRPr kumimoji="1" lang="en-US" altLang="zh-CN" i="1" dirty="0">
                  <a:solidFill>
                    <a:srgbClr val="3333FF"/>
                  </a:solidFill>
                  <a:latin typeface="Arial" charset="0"/>
                  <a:ea typeface="宋体" pitchFamily="2" charset="-122"/>
                </a:endParaRPr>
              </a:p>
              <a:p>
                <a:r>
                  <a:rPr lang="zh-CN" altLang="en-US" dirty="0"/>
                  <a:t>理论上，当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数据越来越多</a:t>
                </a:r>
                <a:r>
                  <a:rPr lang="zh-CN" altLang="en-US" dirty="0"/>
                  <a:t>时，基于</a:t>
                </a:r>
                <a:r>
                  <a:rPr lang="en-US" altLang="zh-CN" dirty="0"/>
                  <a:t>MDL</a:t>
                </a:r>
                <a:r>
                  <a:rPr lang="zh-CN" altLang="en-US" dirty="0"/>
                  <a:t>准则设计的分类器会收敛到理想模型。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关注点是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模型复杂度</a:t>
                </a:r>
                <a:r>
                  <a:rPr lang="zh-CN" altLang="en-US" dirty="0"/>
                  <a:t>，更倾向于简单模型（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kumimoji="1"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CN" altLang="en-US" dirty="0"/>
                  <a:t>小）。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237271"/>
              </a:xfrm>
              <a:blipFill>
                <a:blip r:embed="rId2"/>
                <a:stretch>
                  <a:fillRect l="-877" t="-1937" r="-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95500" y="2624594"/>
                <a:ext cx="50289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kumimoji="1" lang="is-I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05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solidFill>
                            <a:srgbClr val="09405E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𝑢𝑠𝑖𝑛𝑔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0" y="2624594"/>
                <a:ext cx="502894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79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训练数据和模型</a:t>
            </a:r>
            <a:r>
              <a:rPr kumimoji="1" lang="en-US" altLang="zh-CN" dirty="0"/>
              <a:t>A&amp;B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线和</a:t>
            </a:r>
            <a:r>
              <a:rPr lang="en-US" altLang="zh-CN" dirty="0"/>
              <a:t>B</a:t>
            </a:r>
            <a:r>
              <a:rPr lang="zh-CN" altLang="en-US" dirty="0"/>
              <a:t>线都能够很好的拟合这几个数据点。</a:t>
            </a:r>
            <a:endParaRPr lang="en-US" altLang="zh-CN" dirty="0"/>
          </a:p>
          <a:p>
            <a:pPr lvl="1"/>
            <a:r>
              <a:rPr lang="zh-CN" altLang="en-US" dirty="0"/>
              <a:t> 哪条曲线更好？</a:t>
            </a:r>
            <a:endParaRPr kumimoji="1" lang="zh-CN" altLang="en-US" dirty="0"/>
          </a:p>
        </p:txBody>
      </p:sp>
      <p:pic>
        <p:nvPicPr>
          <p:cNvPr id="1026" name="Picture 2" descr="https://ask.qcloudimg.com/http-save/yehe-1000017/gzmbzuesy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97" y="2673626"/>
            <a:ext cx="4987203" cy="27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08797" y="5657622"/>
            <a:ext cx="11044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仅仅从这几个数据点来看，我们无法判断哪个更好，或者说，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一样好。</a:t>
            </a:r>
          </a:p>
        </p:txBody>
      </p:sp>
    </p:spTree>
    <p:extLst>
      <p:ext uri="{BB962C8B-B14F-4D97-AF65-F5344CB8AC3E}">
        <p14:creationId xmlns:p14="http://schemas.microsoft.com/office/powerpoint/2010/main" val="347841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 更多测试数据</a:t>
            </a:r>
            <a:r>
              <a:rPr kumimoji="1" lang="en-US" altLang="zh-CN" dirty="0"/>
              <a:t>1</a:t>
            </a:r>
            <a:r>
              <a:rPr kumimoji="1" lang="zh-CN" altLang="en-US" dirty="0"/>
              <a:t>（空心点）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更好</a:t>
            </a:r>
          </a:p>
        </p:txBody>
      </p:sp>
      <p:pic>
        <p:nvPicPr>
          <p:cNvPr id="48130" name="Picture 2" descr="https://ask.qcloudimg.com/http-save/yehe-1000017/ede3fals8p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45" y="2129273"/>
            <a:ext cx="4945625" cy="267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6136470" y="1147763"/>
            <a:ext cx="10752465" cy="5237271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en-US" altLang="zh-CN" sz="28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400" b="0" kern="12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kumimoji="1" lang="zh-CN" altLang="en-US"/>
              <a:t>更多测试数据</a:t>
            </a:r>
            <a:r>
              <a:rPr kumimoji="1" lang="en-US" altLang="zh-CN"/>
              <a:t>2</a:t>
            </a:r>
            <a:r>
              <a:rPr kumimoji="1" lang="zh-CN" altLang="en-US"/>
              <a:t>（空心点）</a:t>
            </a:r>
          </a:p>
          <a:p>
            <a:pPr lvl="1"/>
            <a:r>
              <a:rPr kumimoji="1" lang="zh-CN" altLang="en-US"/>
              <a:t> </a:t>
            </a:r>
            <a:r>
              <a:rPr kumimoji="1" lang="en-US" altLang="zh-CN"/>
              <a:t>B</a:t>
            </a:r>
            <a:r>
              <a:rPr kumimoji="1" lang="zh-CN" altLang="en-US"/>
              <a:t>更好</a:t>
            </a:r>
          </a:p>
        </p:txBody>
      </p:sp>
      <p:pic>
        <p:nvPicPr>
          <p:cNvPr id="6" name="Picture 2" descr="https://ask.qcloudimg.com/http-save/yehe-1000017/qacmzz4me5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608" y="2129272"/>
            <a:ext cx="4916373" cy="265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506390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NFL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：具体哪一个函数更好，取决于数据本身的规律。而这个规律，从有限的观测数据中，是不可能绝对准确把握的。</a:t>
            </a:r>
          </a:p>
        </p:txBody>
      </p:sp>
      <p:sp>
        <p:nvSpPr>
          <p:cNvPr id="8" name="矩形 7"/>
          <p:cNvSpPr/>
          <p:nvPr/>
        </p:nvSpPr>
        <p:spPr>
          <a:xfrm>
            <a:off x="6440410" y="5006754"/>
            <a:ext cx="57515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Occam‘s Razor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更好，因为它足够简单，且拟合得足够好。这是因为我们所面临的多数问题并不复杂，通常使用比较简单的方法就可以取得很好的效果。</a:t>
            </a:r>
          </a:p>
        </p:txBody>
      </p:sp>
    </p:spTree>
    <p:extLst>
      <p:ext uri="{BB962C8B-B14F-4D97-AF65-F5344CB8AC3E}">
        <p14:creationId xmlns:p14="http://schemas.microsoft.com/office/powerpoint/2010/main" val="5787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389485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机器学习可行的理论看上去很美，但实践是检测真理的唯一标准。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endParaRPr kumimoji="1" lang="en-US" altLang="zh-CN" sz="1000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训练集：训练模型</a:t>
            </a:r>
            <a:endParaRPr kumimoji="1" lang="en-US" altLang="zh-CN" dirty="0"/>
          </a:p>
          <a:p>
            <a:pPr>
              <a:lnSpc>
                <a:spcPct val="100000"/>
              </a:lnSpc>
            </a:pPr>
            <a:endParaRPr kumimoji="1" lang="en-US" altLang="zh-CN" sz="1000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验证集：选择模型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用样本外误差，估计测试误差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验证误差是真实误差的无偏估计，两者的差距与验证集的大小成反比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endParaRPr kumimoji="1" lang="en-US" altLang="zh-CN" sz="1000" dirty="0"/>
          </a:p>
          <a:p>
            <a:pPr>
              <a:lnSpc>
                <a:spcPct val="100000"/>
              </a:lnSpc>
            </a:pPr>
            <a:r>
              <a:rPr kumimoji="1" lang="zh-CN" altLang="en-US" dirty="0"/>
              <a:t>测试集：评估模型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期望风险（真实误差）要求期望，不知道数据分布无法计算</a:t>
            </a:r>
            <a:endParaRPr kumimoji="1" lang="en-US" altLang="zh-CN" dirty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测试集是从总体选出来的部分样本，与训练集不重合，模拟没有见过但未来可能遇到的数据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 </a:t>
            </a:r>
            <a:r>
              <a:rPr kumimoji="1" lang="zh-CN" altLang="en-US" dirty="0">
                <a:sym typeface="Wingdings" pitchFamily="2" charset="2"/>
              </a:rPr>
              <a:t>用测试误差估计真实误差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endParaRPr kumimoji="1" lang="en-US" altLang="zh-CN" dirty="0"/>
          </a:p>
        </p:txBody>
      </p:sp>
      <p:grpSp>
        <p:nvGrpSpPr>
          <p:cNvPr id="4" name="组 3"/>
          <p:cNvGrpSpPr/>
          <p:nvPr/>
        </p:nvGrpSpPr>
        <p:grpSpPr>
          <a:xfrm>
            <a:off x="10396128" y="2109517"/>
            <a:ext cx="1318478" cy="400110"/>
            <a:chOff x="8958339" y="2305676"/>
            <a:chExt cx="1757970" cy="533480"/>
          </a:xfrm>
        </p:grpSpPr>
        <p:sp>
          <p:nvSpPr>
            <p:cNvPr id="5" name="矩形 4"/>
            <p:cNvSpPr/>
            <p:nvPr/>
          </p:nvSpPr>
          <p:spPr bwMode="auto">
            <a:xfrm>
              <a:off x="8958339" y="2326923"/>
              <a:ext cx="1757970" cy="493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kumimoji="1" lang="zh-CN" alt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201254" y="2305676"/>
              <a:ext cx="1272142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测试集</a:t>
              </a: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118851"/>
              </p:ext>
            </p:extLst>
          </p:nvPr>
        </p:nvGraphicFramePr>
        <p:xfrm>
          <a:off x="4760006" y="2136247"/>
          <a:ext cx="5636124" cy="373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72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088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54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验证集</a:t>
                      </a:r>
                    </a:p>
                  </a:txBody>
                  <a:tcPr marL="68580" marR="68580" marT="34290" marB="34290">
                    <a:solidFill>
                      <a:srgbClr val="FFFFA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09405E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训练集</a:t>
                      </a:r>
                    </a:p>
                  </a:txBody>
                  <a:tcPr marL="68580" marR="68580" marT="34290" marB="34290"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68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4A8FAEA-4CBF-5096-2A41-EE0E9BAF2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: sin</a:t>
            </a:r>
            <a:r>
              <a:rPr lang="zh-CN" altLang="en-US" dirty="0"/>
              <a:t>曲线的多项式拟合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7503BAD9-CD9C-3AC8-133C-F419EA365E0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训练数据</a:t>
                </a:r>
                <a:endParaRPr kumimoji="1" lang="en-US" altLang="zh-CN" dirty="0"/>
              </a:p>
              <a:p>
                <a:pPr lvl="1"/>
                <a:r>
                  <a:rPr kumimoji="1" lang="zh-CN" altLang="en-US" sz="2800" dirty="0"/>
                  <a:t> 输入：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方正博雅宋_GBK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zh-CN" sz="2800" kern="100" dirty="0">
                    <a:effectLst/>
                    <a:latin typeface="Times New Roman" panose="02020603050405020304" pitchFamily="18" charset="0"/>
                    <a:ea typeface="方正博雅宋_GBK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2800" i="1" kern="100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方正博雅宋_GBK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zh-CN" sz="2800" kern="100" dirty="0">
                    <a:effectLst/>
                    <a:latin typeface="Times New Roman" panose="02020603050405020304" pitchFamily="18" charset="0"/>
                    <a:ea typeface="方正博雅宋_GBK"/>
                    <a:cs typeface="Times New Roman" panose="02020603050405020304" pitchFamily="18" charset="0"/>
                  </a:rPr>
                  <a:t>均匀采样</a:t>
                </a:r>
                <a:r>
                  <a:rPr lang="en-US" altLang="zh-CN" sz="2800" kern="100" dirty="0">
                    <a:effectLst/>
                    <a:latin typeface="Times New Roman" panose="02020603050405020304" pitchFamily="18" charset="0"/>
                    <a:ea typeface="方正博雅宋_GBK"/>
                  </a:rPr>
                  <a:t>10</a:t>
                </a:r>
                <a:r>
                  <a:rPr lang="zh-CN" altLang="zh-CN" sz="2800" kern="100" dirty="0">
                    <a:effectLst/>
                    <a:latin typeface="Times New Roman" panose="02020603050405020304" pitchFamily="18" charset="0"/>
                    <a:ea typeface="方正博雅宋_GBK"/>
                    <a:cs typeface="Times New Roman" panose="02020603050405020304" pitchFamily="18" charset="0"/>
                  </a:rPr>
                  <a:t>个点</a:t>
                </a:r>
                <a:r>
                  <a:rPr lang="zh-CN" altLang="zh-CN" sz="2800" dirty="0">
                    <a:effectLst/>
                  </a:rPr>
                  <a:t> </a:t>
                </a:r>
                <a:endParaRPr lang="en-US" altLang="zh-CN" sz="2800" dirty="0">
                  <a:effectLst/>
                </a:endParaRPr>
              </a:p>
              <a:p>
                <a:pPr lvl="1"/>
                <a:r>
                  <a:rPr kumimoji="1" lang="zh-CN" altLang="en-US" sz="2800" dirty="0"/>
                  <a:t> 输出：</a:t>
                </a:r>
                <a:r>
                  <a:rPr lang="en-US" altLang="zh-CN" sz="2800" kern="100" dirty="0">
                    <a:effectLst/>
                    <a:ea typeface="方正博雅宋_GBK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effectLst/>
                        <a:latin typeface="Cambria Math" panose="02040503050406030204" pitchFamily="18" charset="0"/>
                        <a:ea typeface="方正博雅宋_GBK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方正博雅宋_GBK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2800" i="1" kern="100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kern="100">
                            <a:effectLst/>
                            <a:latin typeface="Cambria Math" panose="02040503050406030204" pitchFamily="18" charset="0"/>
                            <a:ea typeface="方正博雅宋_GBK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CN" altLang="zh-CN" sz="2800" i="1" kern="100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方正博雅宋_GBK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方正博雅宋_GBK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方正博雅宋_GBK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方正博雅宋_GBK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方正博雅宋_GBK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zh-CN" sz="2800" dirty="0">
                    <a:effectLst/>
                  </a:rPr>
                  <a:t> </a:t>
                </a:r>
                <a:r>
                  <a:rPr lang="en-US" altLang="zh-CN" sz="2800" dirty="0"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charset="0"/>
                      </a:rPr>
                      <m:t>𝜀</m:t>
                    </m:r>
                    <m:r>
                      <a:rPr lang="en-US" altLang="zh-CN" sz="2800" i="1" dirty="0">
                        <a:latin typeface="Cambria Math" charset="0"/>
                      </a:rPr>
                      <m:t>∼</m:t>
                    </m:r>
                    <m:r>
                      <a:rPr lang="en-US" altLang="zh-CN" sz="2800" i="1" dirty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altLang="zh-CN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latin typeface="Cambria Math" charset="0"/>
                          </a:rPr>
                          <m:t>0, </m:t>
                        </m:r>
                        <m:sSup>
                          <m:sSup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dirty="0">
                                <a:latin typeface="Cambria Math" charset="0"/>
                              </a:rPr>
                              <m:t>0.3</m:t>
                            </m:r>
                          </m:e>
                          <m:sup>
                            <m:r>
                              <a:rPr lang="en-US" altLang="zh-CN" sz="2800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>
                  <a:effectLst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机器学习：利用训练数据来找到一个预测函数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  <a:p>
                <a:endParaRPr lang="en-US" altLang="zh-CN" dirty="0"/>
              </a:p>
              <a:p>
                <a:r>
                  <a:rPr lang="zh-CN" altLang="en-US" dirty="0">
                    <a:effectLst/>
                  </a:rPr>
                  <a:t>函数集合（假设空间）：多项式</a:t>
                </a:r>
                <a:endParaRPr lang="en-US" altLang="zh-CN" dirty="0">
                  <a:effectLst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03BAD9-CD9C-3AC8-133C-F419EA365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43"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A57CB2F-950F-CDBC-559F-221CB5AB4E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10811" y="882423"/>
            <a:ext cx="3281189" cy="2386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1FF345B7-847F-1B42-262C-2B16E518FD5A}"/>
                  </a:ext>
                </a:extLst>
              </p:cNvPr>
              <p:cNvSpPr txBox="1"/>
              <p:nvPr/>
            </p:nvSpPr>
            <p:spPr>
              <a:xfrm>
                <a:off x="1636643" y="4671391"/>
                <a:ext cx="64820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1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FF345B7-847F-1B42-262C-2B16E518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643" y="4671391"/>
                <a:ext cx="6482031" cy="430887"/>
              </a:xfrm>
              <a:prstGeom prst="rect">
                <a:avLst/>
              </a:prstGeom>
              <a:blipFill>
                <a:blip r:embed="rId4"/>
                <a:stretch>
                  <a:fillRect l="-1367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97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F78CA12-9991-94D3-86E8-5C86475D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: sin</a:t>
            </a:r>
            <a:r>
              <a:rPr lang="zh-CN" altLang="en-US" dirty="0"/>
              <a:t>曲线的多项式拟合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33F67BF1-7912-96F7-EBF4-CFE4CEC8CD5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损失函数取</a:t>
                </a:r>
                <a:r>
                  <a:rPr kumimoji="1" lang="en-US" altLang="zh-CN" dirty="0"/>
                  <a:t>L2</a:t>
                </a:r>
                <a:r>
                  <a:rPr kumimoji="1" lang="zh-CN" altLang="en-US" dirty="0"/>
                  <a:t>损失：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目标：经验风险最小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lang="zh-CN" altLang="en-US" sz="28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zh-CN" altLang="en-US" sz="2800" dirty="0"/>
                  <a:t>时，</a:t>
                </a:r>
                <a:endParaRPr lang="en-US" altLang="zh-CN" sz="2800" dirty="0"/>
              </a:p>
              <a:p>
                <a:r>
                  <a:rPr lang="zh-CN" altLang="en-US" sz="2800" dirty="0"/>
                  <a:t>不同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阶数多项式的拟合结果：</a:t>
                </a:r>
                <a:r>
                  <a:rPr lang="zh-CN" altLang="en-US" sz="2800" dirty="0"/>
                  <a:t>红线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F67BF1-7912-96F7-EBF4-CFE4CEC8CD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43"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5E9EF648-EDE1-F326-8BF2-02BDEF59752A}"/>
                  </a:ext>
                </a:extLst>
              </p:cNvPr>
              <p:cNvSpPr txBox="1"/>
              <p:nvPr/>
            </p:nvSpPr>
            <p:spPr>
              <a:xfrm>
                <a:off x="1537252" y="2638846"/>
                <a:ext cx="5300870" cy="974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 smtClean="0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E9EF648-EDE1-F326-8BF2-02BDEF597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252" y="2638846"/>
                <a:ext cx="5300870" cy="974177"/>
              </a:xfrm>
              <a:prstGeom prst="rect">
                <a:avLst/>
              </a:prstGeom>
              <a:blipFill>
                <a:blip r:embed="rId3"/>
                <a:stretch>
                  <a:fillRect t="-151282" b="-2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F17E3952-599E-618E-F0FF-9D45BDFBB9AA}"/>
                  </a:ext>
                </a:extLst>
              </p:cNvPr>
              <p:cNvSpPr txBox="1"/>
              <p:nvPr/>
            </p:nvSpPr>
            <p:spPr>
              <a:xfrm>
                <a:off x="1186069" y="5104106"/>
                <a:ext cx="64662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1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17E3952-599E-618E-F0FF-9D45BDFBB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69" y="5104106"/>
                <a:ext cx="6466257" cy="430887"/>
              </a:xfrm>
              <a:prstGeom prst="rect">
                <a:avLst/>
              </a:prstGeom>
              <a:blipFill>
                <a:blip r:embed="rId4"/>
                <a:stretch>
                  <a:fillRect l="-1569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F73BC9F-C9E5-ECC5-7A2F-63FEC8996B0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1840" y="1876990"/>
            <a:ext cx="2566075" cy="22611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2272DBA-BF97-A761-A683-DAD58258146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r="7878"/>
          <a:stretch>
            <a:fillRect/>
          </a:stretch>
        </p:blipFill>
        <p:spPr>
          <a:xfrm>
            <a:off x="9584185" y="1884247"/>
            <a:ext cx="2505174" cy="221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265D1A4B-481D-09FC-D51B-1635547C6A7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4169" y="4166086"/>
            <a:ext cx="2382823" cy="20365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02020FF7-A3A6-691B-4492-698426DAB57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22915" y="4125917"/>
            <a:ext cx="2415619" cy="2076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id="{E46E2B13-D46D-4C10-A81A-2A5AC2B78F6A}"/>
                  </a:ext>
                </a:extLst>
              </p:cNvPr>
              <p:cNvSpPr/>
              <p:nvPr/>
            </p:nvSpPr>
            <p:spPr>
              <a:xfrm>
                <a:off x="8321784" y="2115705"/>
                <a:ext cx="3091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46E2B13-D46D-4C10-A81A-2A5AC2B78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84" y="2115705"/>
                <a:ext cx="309123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id="{7EC85E0D-1EF8-DECD-1E4E-C51967A6130B}"/>
                  </a:ext>
                </a:extLst>
              </p:cNvPr>
              <p:cNvSpPr/>
              <p:nvPr/>
            </p:nvSpPr>
            <p:spPr>
              <a:xfrm>
                <a:off x="11470367" y="2078270"/>
                <a:ext cx="3091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EC85E0D-1EF8-DECD-1E4E-C51967A61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0367" y="2078270"/>
                <a:ext cx="30912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id="{57B006F6-C765-E1E3-9AE9-61E75DD004D5}"/>
                  </a:ext>
                </a:extLst>
              </p:cNvPr>
              <p:cNvSpPr/>
              <p:nvPr/>
            </p:nvSpPr>
            <p:spPr>
              <a:xfrm>
                <a:off x="8297655" y="4282263"/>
                <a:ext cx="3091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7B006F6-C765-E1E3-9AE9-61E75DD00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655" y="4282263"/>
                <a:ext cx="3091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15A6E59F-8F7C-9D52-DE93-F5170F59F47D}"/>
                  </a:ext>
                </a:extLst>
              </p:cNvPr>
              <p:cNvSpPr/>
              <p:nvPr/>
            </p:nvSpPr>
            <p:spPr>
              <a:xfrm>
                <a:off x="11446619" y="4248123"/>
                <a:ext cx="3091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5A6E59F-8F7C-9D52-DE93-F5170F59F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619" y="4248123"/>
                <a:ext cx="309123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5">
            <a:extLst>
              <a:ext uri="{FF2B5EF4-FFF2-40B4-BE49-F238E27FC236}">
                <a16:creationId xmlns:a16="http://schemas.microsoft.com/office/drawing/2014/main" xmlns="" id="{1B65D06A-E379-97DE-2D67-FEE2256A780B}"/>
              </a:ext>
            </a:extLst>
          </p:cNvPr>
          <p:cNvCxnSpPr>
            <a:cxnSpLocks/>
          </p:cNvCxnSpPr>
          <p:nvPr/>
        </p:nvCxnSpPr>
        <p:spPr>
          <a:xfrm flipV="1">
            <a:off x="8150627" y="1748691"/>
            <a:ext cx="540800" cy="42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6">
            <a:extLst>
              <a:ext uri="{FF2B5EF4-FFF2-40B4-BE49-F238E27FC236}">
                <a16:creationId xmlns:a16="http://schemas.microsoft.com/office/drawing/2014/main" xmlns="" id="{0F00003A-1E43-227D-8188-C364446946CB}"/>
              </a:ext>
            </a:extLst>
          </p:cNvPr>
          <p:cNvCxnSpPr>
            <a:cxnSpLocks/>
          </p:cNvCxnSpPr>
          <p:nvPr/>
        </p:nvCxnSpPr>
        <p:spPr>
          <a:xfrm flipH="1" flipV="1">
            <a:off x="9522486" y="1748691"/>
            <a:ext cx="610047" cy="46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4E93E945-1F76-3FA7-92AE-AA6AB7AA8655}"/>
              </a:ext>
            </a:extLst>
          </p:cNvPr>
          <p:cNvSpPr txBox="1"/>
          <p:nvPr/>
        </p:nvSpPr>
        <p:spPr>
          <a:xfrm>
            <a:off x="8655245" y="1414017"/>
            <a:ext cx="113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941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欠拟合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85B255A-A2BF-013E-FE9C-2230A1DDDCAA}"/>
              </a:ext>
            </a:extLst>
          </p:cNvPr>
          <p:cNvSpPr txBox="1"/>
          <p:nvPr/>
        </p:nvSpPr>
        <p:spPr>
          <a:xfrm>
            <a:off x="7660939" y="6144001"/>
            <a:ext cx="165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最佳拟合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C9EC325E-4422-632D-F7F3-BA75F598B400}"/>
              </a:ext>
            </a:extLst>
          </p:cNvPr>
          <p:cNvSpPr txBox="1"/>
          <p:nvPr/>
        </p:nvSpPr>
        <p:spPr>
          <a:xfrm>
            <a:off x="10631553" y="6136307"/>
            <a:ext cx="130698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过拟合</a:t>
            </a:r>
          </a:p>
        </p:txBody>
      </p:sp>
    </p:spTree>
    <p:extLst>
      <p:ext uri="{BB962C8B-B14F-4D97-AF65-F5344CB8AC3E}">
        <p14:creationId xmlns:p14="http://schemas.microsoft.com/office/powerpoint/2010/main" val="40497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8EAC379-741C-1BC7-1210-487E1FA8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: sin</a:t>
            </a:r>
            <a:r>
              <a:rPr lang="zh-CN" altLang="en-US" dirty="0"/>
              <a:t>曲线的多项式拟合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88FCE7DA-4428-E7A1-9266-9ACA8B3435BD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zh-CN" altLang="en-US" sz="2800" dirty="0"/>
                  <a:t>时，各阶多项式的训练误差和测试误差（均方根误差）</a:t>
                </a:r>
                <a:endParaRPr lang="en-US" altLang="zh-CN" sz="2800" dirty="0"/>
              </a:p>
              <a:p>
                <a:pPr lvl="1"/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另外采样</a:t>
                </a:r>
                <a:r>
                  <a:rPr kumimoji="1" lang="en-US" altLang="zh-CN" dirty="0"/>
                  <a:t>100</a:t>
                </a:r>
                <a:r>
                  <a:rPr kumimoji="1" lang="zh-CN" altLang="en-US" dirty="0"/>
                  <a:t>个测试样本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8FCE7DA-4428-E7A1-9266-9ACA8B343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43"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66E7703-CBCB-B737-AA50-B47BC696516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660" y="2031682"/>
            <a:ext cx="5512904" cy="4750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0008E784-B394-0A8A-A3B6-072BC5DC35C3}"/>
                  </a:ext>
                </a:extLst>
              </p:cNvPr>
              <p:cNvSpPr txBox="1"/>
              <p:nvPr/>
            </p:nvSpPr>
            <p:spPr>
              <a:xfrm>
                <a:off x="6493565" y="1909976"/>
                <a:ext cx="5433392" cy="1365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ea typeface="Cambria Math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  <a:ea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bg-BG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008E784-B394-0A8A-A3B6-072BC5DC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565" y="1909976"/>
                <a:ext cx="5433392" cy="1365374"/>
              </a:xfrm>
              <a:prstGeom prst="rect">
                <a:avLst/>
              </a:prstGeom>
              <a:blipFill>
                <a:blip r:embed="rId4"/>
                <a:stretch>
                  <a:fillRect l="-699" t="-93519" b="-15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36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F78CA12-9991-94D3-86E8-5C86475D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: sin</a:t>
            </a:r>
            <a:r>
              <a:rPr lang="zh-CN" altLang="en-US" dirty="0"/>
              <a:t>曲线的多项式拟合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33F67BF1-7912-96F7-EBF4-CFE4CEC8CD5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8646285" cy="5237271"/>
              </a:xfrm>
            </p:spPr>
            <p:txBody>
              <a:bodyPr/>
              <a:lstStyle/>
              <a:p>
                <a:pPr marL="457200" indent="-457200"/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charset="0"/>
                      </a:rPr>
                      <m:t>𝑁</m:t>
                    </m:r>
                    <m:r>
                      <a:rPr lang="en-US" altLang="zh-CN" dirty="0">
                        <a:latin typeface="Cambria Math" charset="0"/>
                      </a:rPr>
                      <m:t>=15，1</m:t>
                    </m:r>
                    <m:r>
                      <a:rPr lang="en-US" altLang="zh-CN" dirty="0">
                        <a:latin typeface="Cambria Math" charset="0"/>
                      </a:rPr>
                      <m:t>00</m:t>
                    </m:r>
                  </m:oMath>
                </a14:m>
                <a:r>
                  <a:rPr lang="zh-CN" altLang="en-US" dirty="0"/>
                  <a:t>时，</a:t>
                </a:r>
                <a:r>
                  <a:rPr lang="en-US" altLang="zh-CN" dirty="0"/>
                  <a:t>9</a:t>
                </a:r>
                <a:r>
                  <a:rPr lang="zh-CN" altLang="en-US" dirty="0"/>
                  <a:t>阶数多项式的拟合结果</a:t>
                </a:r>
                <a:endParaRPr lang="en-US" altLang="zh-CN" dirty="0"/>
              </a:p>
              <a:p>
                <a:pPr marL="457200" indent="-457200"/>
                <a:endParaRPr kumimoji="1" lang="en-US" altLang="zh-CN" sz="1000" dirty="0"/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kern="12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兼顾两个方面</a:t>
                </a:r>
                <a:r>
                  <a:rPr lang="en-US" altLang="zh-CN" kern="12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r>
                  <a:rPr kumimoji="1" lang="zh-CN" altLang="en-US" sz="2800" dirty="0"/>
                  <a:t> 模型对训练数据拟合得好：需要复杂的模型</a:t>
                </a:r>
                <a:endParaRPr kumimoji="1" lang="en-US" altLang="zh-CN" sz="2800" dirty="0"/>
              </a:p>
              <a:p>
                <a:pPr lvl="1"/>
                <a:r>
                  <a:rPr kumimoji="1" lang="zh-CN" altLang="en-US" sz="2800" dirty="0"/>
                  <a:t> 模型具有一定的能力，容忍测试数据的不同：需要稳定的模型（不那么复杂的模型）</a:t>
                </a:r>
                <a:endParaRPr kumimoji="1" lang="en-US" altLang="zh-CN" sz="2800" dirty="0"/>
              </a:p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kern="1200" dirty="0">
                    <a:solidFill>
                      <a:srgbClr val="09405E"/>
                    </a:solidFill>
                    <a:latin typeface="微软雅黑" panose="020B0503020204020204" charset="-122"/>
                    <a:ea typeface="微软雅黑" panose="020B0503020204020204" charset="-122"/>
                    <a:cs typeface="Times New Roman" panose="02020603050405020304" pitchFamily="18" charset="0"/>
                  </a:rPr>
                  <a:t>模型复杂度与数据集的大小</a:t>
                </a:r>
                <a:endParaRPr lang="en-US" altLang="zh-CN" kern="1200" dirty="0">
                  <a:solidFill>
                    <a:srgbClr val="09405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kumimoji="1" lang="zh-CN" altLang="en-US" sz="2800" dirty="0"/>
                  <a:t> 对于一个给定复杂度的模型，过拟合问题会随着训练数据集的增加而减轻。</a:t>
                </a:r>
              </a:p>
              <a:p>
                <a:pPr lvl="1"/>
                <a:r>
                  <a:rPr kumimoji="1" lang="zh-CN" altLang="en-US" sz="2800" dirty="0"/>
                  <a:t> 训练数据集越大，越能支持越复杂的模型。</a:t>
                </a:r>
              </a:p>
              <a:p>
                <a:pPr lvl="1"/>
                <a:r>
                  <a:rPr kumimoji="1" lang="zh-CN" altLang="en-US" sz="2800" dirty="0"/>
                  <a:t> 数据量大小：大于模型自适应参数数目的</a:t>
                </a:r>
                <a:r>
                  <a:rPr kumimoji="1" lang="en-US" altLang="zh-CN" sz="2800" dirty="0"/>
                  <a:t>5-10</a:t>
                </a:r>
                <a:r>
                  <a:rPr kumimoji="1" lang="zh-CN" altLang="en-US" sz="2800" dirty="0"/>
                  <a:t>倍</a:t>
                </a:r>
                <a:endParaRPr kumimoji="1" lang="en-US" altLang="zh-CN" sz="2800" dirty="0"/>
              </a:p>
              <a:p>
                <a:pPr marL="457200" indent="-457200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F67BF1-7912-96F7-EBF4-CFE4CEC8CD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8646285" cy="5237271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DE1C1B86-48C3-70AC-3559-5768811AB49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19582" y="909440"/>
            <a:ext cx="3040429" cy="232123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FB417648-18A4-1E9A-10A4-DF7787B91A0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19582" y="3429000"/>
            <a:ext cx="3040429" cy="22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4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812F709-FE0C-348A-BA4F-7C0FEB46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: sin</a:t>
            </a:r>
            <a:r>
              <a:rPr lang="zh-CN" altLang="en-US" dirty="0"/>
              <a:t>曲线的多项式拟合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F84F925-0751-104D-9668-850892FBBF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不同阶多项式拟合的系数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A927B4D-EE94-4F4B-EF4F-F5C739D0CD2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993" y="1589819"/>
            <a:ext cx="6701511" cy="4102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3BC3A821-865D-8391-A219-659241B6A8E2}"/>
                  </a:ext>
                </a:extLst>
              </p:cNvPr>
              <p:cNvSpPr/>
              <p:nvPr/>
            </p:nvSpPr>
            <p:spPr>
              <a:xfrm>
                <a:off x="1160752" y="5730243"/>
                <a:ext cx="10221950" cy="931024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zh-CN" altLang="en-US" sz="2800" dirty="0">
                    <a:solidFill>
                      <a:srgbClr val="09416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随着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94162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𝑀</m:t>
                    </m:r>
                  </m:oMath>
                </a14:m>
                <a:r>
                  <a:rPr lang="zh-CN" altLang="en-US" sz="2800" dirty="0">
                    <a:solidFill>
                      <a:srgbClr val="09416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的增加，系数的绝对值增加</a:t>
                </a:r>
                <a:endParaRPr lang="en-US" altLang="zh-CN" sz="2800" dirty="0">
                  <a:solidFill>
                    <a:srgbClr val="09416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zh-CN" altLang="en-US" sz="2800" dirty="0">
                    <a:solidFill>
                      <a:srgbClr val="09416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94162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𝑀</m:t>
                    </m:r>
                    <m:r>
                      <a:rPr lang="en-US" altLang="zh-CN" sz="2800" i="1" dirty="0" smtClean="0">
                        <a:solidFill>
                          <a:srgbClr val="094162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=9</m:t>
                    </m:r>
                  </m:oMath>
                </a14:m>
                <a:r>
                  <a:rPr lang="zh-CN" altLang="en-US" sz="2800" dirty="0">
                    <a:solidFill>
                      <a:srgbClr val="09416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时，对目标变量中的</a:t>
                </a:r>
                <a:r>
                  <a:rPr lang="zh-CN" altLang="en-US" sz="2800" dirty="0" smtClean="0">
                    <a:solidFill>
                      <a:srgbClr val="09416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噪声也进行</a:t>
                </a:r>
                <a:r>
                  <a:rPr lang="zh-CN" altLang="en-US" sz="2800" dirty="0">
                    <a:solidFill>
                      <a:srgbClr val="09416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了很好地微调。</a:t>
                </a: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BC3A821-865D-8391-A219-659241B6A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52" y="5730243"/>
                <a:ext cx="10221950" cy="931024"/>
              </a:xfrm>
              <a:prstGeom prst="rect">
                <a:avLst/>
              </a:prstGeom>
              <a:blipFill rotWithShape="0">
                <a:blip r:embed="rId3"/>
                <a:stretch>
                  <a:fillRect l="-1431" t="-7843" b="-18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0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charset="-122"/>
                <a:ea typeface="微软雅黑" charset="-122"/>
              </a:rPr>
              <a:t>Recall: </a:t>
            </a:r>
            <a:r>
              <a:rPr lang="zh-CN" altLang="en-US" dirty="0">
                <a:latin typeface="微软雅黑" charset="-122"/>
                <a:ea typeface="微软雅黑" charset="-122"/>
              </a:rPr>
              <a:t>最小化风险决策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</p:spPr>
            <p:txBody>
              <a:bodyPr/>
              <a:lstStyle/>
              <a:p>
                <a:pPr indent="-284400">
                  <a:lnSpc>
                    <a:spcPct val="100000"/>
                  </a:lnSpc>
                </a:pPr>
                <a:r>
                  <a:rPr lang="zh-CN" altLang="en-US" dirty="0">
                    <a:latin typeface="微软雅黑" charset="-122"/>
                    <a:ea typeface="微软雅黑" charset="-122"/>
                  </a:rPr>
                  <a:t>决策时引入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charset="-122"/>
                    <a:ea typeface="微软雅黑" charset="-122"/>
                  </a:rPr>
                  <a:t>损失函数</a:t>
                </a:r>
                <a:r>
                  <a:rPr lang="zh-CN" altLang="en-US" dirty="0">
                    <a:solidFill>
                      <a:srgbClr val="002060"/>
                    </a:solidFill>
                    <a:latin typeface="微软雅黑" charset="-122"/>
                    <a:ea typeface="微软雅黑" charset="-122"/>
                  </a:rPr>
                  <a:t>或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charset="-122"/>
                    <a:ea typeface="微软雅黑" charset="-122"/>
                  </a:rPr>
                  <a:t>代价函数</a:t>
                </a:r>
                <a:r>
                  <a:rPr lang="zh-CN" altLang="en-US" dirty="0">
                    <a:latin typeface="微软雅黑" charset="-122"/>
                    <a:ea typeface="微软雅黑" charset="-122"/>
                  </a:rPr>
                  <a:t>，描述每个决策所付出的代价的大小。</a:t>
                </a:r>
                <a:endParaRPr lang="en-US" altLang="zh-CN" sz="2000" dirty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00000"/>
                  </a:lnSpc>
                </a:pPr>
                <a:endParaRPr lang="en-US" altLang="zh-CN" sz="2000" dirty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00000"/>
                  </a:lnSpc>
                </a:pPr>
                <a:r>
                  <a:rPr lang="zh-CN" altLang="en-US" dirty="0"/>
                  <a:t>期望风险：平均损失</a:t>
                </a:r>
                <a:endParaRPr lang="en-US" altLang="zh-CN" dirty="0"/>
              </a:p>
              <a:p>
                <a:pPr indent="-284400">
                  <a:lnSpc>
                    <a:spcPct val="100000"/>
                  </a:lnSpc>
                </a:pPr>
                <a:endParaRPr lang="en-US" altLang="zh-CN" dirty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00000"/>
                  </a:lnSpc>
                </a:pPr>
                <a:endParaRPr lang="en-US" altLang="zh-CN" dirty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00000"/>
                  </a:lnSpc>
                </a:pPr>
                <a:endParaRPr lang="en-US" altLang="zh-CN" dirty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00000"/>
                  </a:lnSpc>
                </a:pPr>
                <a:endParaRPr lang="en-US" altLang="zh-CN" dirty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00000"/>
                  </a:lnSpc>
                </a:pPr>
                <a:endParaRPr lang="en-US" altLang="zh-CN" dirty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00000"/>
                  </a:lnSpc>
                </a:pPr>
                <a:r>
                  <a:rPr lang="zh-CN" altLang="en-US" dirty="0">
                    <a:latin typeface="微软雅黑" charset="-122"/>
                    <a:ea typeface="微软雅黑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</m:e>
                      <m:e>
                        <m:r>
                          <a:rPr kumimoji="1" lang="en-US" altLang="zh-CN" b="1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kumimoji="1" lang="en-US" altLang="zh-CN" b="1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is-I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zh-CN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kumimoji="1" lang="en-US" altLang="zh-CN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zh-CN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kumimoji="1" lang="en-US" altLang="zh-CN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zh-CN" altLang="en-US" dirty="0">
                    <a:latin typeface="微软雅黑" charset="-122"/>
                    <a:ea typeface="微软雅黑" charset="-122"/>
                  </a:rPr>
                  <a:t>为给定样本时的条件风险。</a:t>
                </a:r>
                <a:endParaRPr lang="en-US" altLang="zh-CN" dirty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00000"/>
                  </a:lnSpc>
                </a:pPr>
                <a:r>
                  <a:rPr lang="zh-CN" altLang="en-US" dirty="0"/>
                  <a:t>选择对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每个样本</a:t>
                </a:r>
                <a:r>
                  <a:rPr lang="zh-CN" altLang="en-US" dirty="0"/>
                  <a:t>条件风险最小的决策规则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，将使期望风险最小化。</a:t>
                </a:r>
                <a:endParaRPr lang="en-US" altLang="zh-CN" dirty="0"/>
              </a:p>
              <a:p>
                <a:pPr indent="-284400">
                  <a:lnSpc>
                    <a:spcPct val="100000"/>
                  </a:lnSpc>
                </a:pPr>
                <a:endParaRPr lang="en-US" altLang="zh-CN" dirty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00000"/>
                  </a:lnSpc>
                </a:pPr>
                <a:endParaRPr lang="en-US" altLang="zh-CN" dirty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00000"/>
                  </a:lnSpc>
                </a:pPr>
                <a:endParaRPr kumimoji="1" lang="en-US" altLang="zh-CN" dirty="0">
                  <a:latin typeface="微软雅黑" charset="-122"/>
                  <a:ea typeface="微软雅黑" charset="-122"/>
                </a:endParaRPr>
              </a:p>
              <a:p>
                <a:pPr indent="-284400">
                  <a:lnSpc>
                    <a:spcPct val="100000"/>
                  </a:lnSpc>
                </a:pPr>
                <a:endParaRPr kumimoji="1" lang="en-US" altLang="zh-CN" dirty="0">
                  <a:latin typeface="微软雅黑" charset="-122"/>
                  <a:ea typeface="微软雅黑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561763" cy="5237271"/>
              </a:xfrm>
              <a:blipFill>
                <a:blip r:embed="rId2"/>
                <a:stretch>
                  <a:fillRect l="-877" t="-1211" r="-439" b="-8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91806" y="2556458"/>
                <a:ext cx="8620822" cy="1130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exp</m:t>
                          </m:r>
                        </m:sub>
                      </m:sSub>
                      <m:d>
                        <m:dPr>
                          <m:ctrlPr>
                            <a:rPr kumimoji="1" lang="zh-CN" altLang="en-US" sz="2800" i="1" dirty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sz="2800" i="1" dirty="0">
                  <a:solidFill>
                    <a:srgbClr val="002060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06" y="2556458"/>
                <a:ext cx="8620822" cy="1130053"/>
              </a:xfrm>
              <a:prstGeom prst="rect">
                <a:avLst/>
              </a:prstGeom>
              <a:blipFill>
                <a:blip r:embed="rId3"/>
                <a:stretch>
                  <a:fillRect l="-589" t="-155556" b="-2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66720" y="3548820"/>
                <a:ext cx="8521435" cy="118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1" lang="is-I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kumimoji="1" lang="is-IS" altLang="zh-CN" sz="2800" i="1" smtClean="0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charset="0"/>
                                              <a:ea typeface="微软雅黑" panose="020B0503020204020204" pitchFamily="34" charset="-122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CN" sz="2800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kumimoji="1" lang="en-US" altLang="zh-C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kumimoji="1" lang="en-US" altLang="zh-CN" sz="2800" b="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𝑑𝑦</m:t>
                                  </m:r>
                                </m:e>
                              </m:nary>
                            </m:e>
                          </m:d>
                          <m:r>
                            <a:rPr kumimoji="1"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8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kumimoji="1" lang="pt-BR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  <m:r>
                                <a:rPr kumimoji="1" lang="en-US" altLang="zh-CN" sz="2800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  <m:r>
                                <a:rPr kumimoji="1"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2800" i="1" dirty="0">
                  <a:solidFill>
                    <a:srgbClr val="002060"/>
                  </a:solidFill>
                  <a:latin typeface="Cambria Math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720" y="3548820"/>
                <a:ext cx="8521435" cy="1186735"/>
              </a:xfrm>
              <a:prstGeom prst="rect">
                <a:avLst/>
              </a:prstGeom>
              <a:blipFill>
                <a:blip r:embed="rId4"/>
                <a:stretch>
                  <a:fillRect l="-12649" t="-143617" b="-20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8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41" y="832763"/>
                <a:ext cx="10752465" cy="555227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=9 </m:t>
                    </m:r>
                  </m:oMath>
                </a14:m>
                <a:r>
                  <a:rPr lang="zh-CN" altLang="en-US" sz="2800" dirty="0" smtClean="0"/>
                  <a:t>时</a:t>
                </a:r>
                <a:r>
                  <a:rPr lang="en-US" altLang="zh-CN" sz="2800" dirty="0" smtClean="0"/>
                  <a:t>,</a:t>
                </a:r>
                <a:r>
                  <a:rPr kumimoji="1" lang="zh-CN" altLang="en-US" sz="2800" dirty="0"/>
                  <a:t>带</a:t>
                </a:r>
                <a:r>
                  <a:rPr kumimoji="1" lang="en-US" altLang="zh-CN" sz="2800" dirty="0"/>
                  <a:t>L2</a:t>
                </a:r>
                <a:r>
                  <a:rPr kumimoji="1" lang="zh-CN" altLang="en-US" sz="2800" dirty="0"/>
                  <a:t>正则的多项式</a:t>
                </a:r>
                <a:endParaRPr kumimoji="1" lang="en-US" altLang="zh-CN" sz="2800" dirty="0"/>
              </a:p>
              <a:p>
                <a:r>
                  <a:rPr kumimoji="1" lang="zh-CN" altLang="en-US" sz="2800" dirty="0"/>
                  <a:t>目标：结构风险最小</a:t>
                </a:r>
                <a:endParaRPr kumimoji="1" lang="en-US" altLang="zh-CN" sz="2800" dirty="0"/>
              </a:p>
              <a:p>
                <a:endParaRPr lang="zh-CN" altLang="en-US" sz="2800" dirty="0"/>
              </a:p>
            </p:txBody>
          </p:sp>
        </mc:Choice>
        <mc:Fallback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41" y="832763"/>
                <a:ext cx="10752465" cy="5552276"/>
              </a:xfrm>
              <a:blipFill rotWithShape="0"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正则项的作用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9756" y="2506815"/>
            <a:ext cx="8691245" cy="4290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6689" y="2525957"/>
            <a:ext cx="1184763" cy="34624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dirty="0"/>
              <a:t>最优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9756" y="4639811"/>
            <a:ext cx="2096933" cy="34624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dirty="0"/>
              <a:t>大正则系数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0474" y="4628023"/>
            <a:ext cx="1727074" cy="34624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dirty="0"/>
              <a:t>无正则项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82222" y="2570606"/>
            <a:ext cx="1612940" cy="623248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无正则项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74368" y="2570606"/>
            <a:ext cx="2163343" cy="623248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大正则系数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id="{28C02275-6167-27A1-E590-C0765E55813A}"/>
                  </a:ext>
                </a:extLst>
              </p:cNvPr>
              <p:cNvSpPr/>
              <p:nvPr/>
            </p:nvSpPr>
            <p:spPr>
              <a:xfrm>
                <a:off x="4323209" y="1405382"/>
                <a:ext cx="7258205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  <m: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 </m:t>
                          </m:r>
                          <m: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+</m:t>
                      </m:r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8C02275-6167-27A1-E590-C0765E558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209" y="1405382"/>
                <a:ext cx="7258205" cy="10229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41" y="1147767"/>
                <a:ext cx="7281307" cy="523727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/>
                  <a:t>结构风险：</a:t>
                </a:r>
                <a:endParaRPr lang="en-US" altLang="zh-CN" sz="2800" dirty="0"/>
              </a:p>
              <a:p>
                <a:pPr>
                  <a:lnSpc>
                    <a:spcPct val="150000"/>
                  </a:lnSpc>
                </a:pPr>
                <a:endParaRPr kumimoji="1" lang="en-US" altLang="zh-CN" sz="28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smtClean="0">
                        <a:solidFill>
                          <a:srgbClr val="09405E"/>
                        </a:solidFill>
                        <a:latin typeface="Cambria Math" charset="0"/>
                        <a:ea typeface="微软雅黑" pitchFamily="34" charset="-122"/>
                        <a:cs typeface="Microsoft YaHei" charset="-122"/>
                      </a:rPr>
                      <m:t>𝜆</m:t>
                    </m:r>
                  </m:oMath>
                </a14:m>
                <a:r>
                  <a:rPr lang="zh-CN" altLang="en-US" sz="2800" dirty="0"/>
                  <a:t>控制模型的复杂度，因此也控制着过拟合的程度</a:t>
                </a:r>
                <a:endParaRPr lang="en-US" altLang="zh-CN" sz="28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/>
                  <a:t> 类似于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/>
                  <a:t>的选择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/>
                  <a:t>方法</a:t>
                </a:r>
                <a:r>
                  <a:rPr lang="en-US" altLang="zh-CN" sz="2800" dirty="0"/>
                  <a:t>: </a:t>
                </a:r>
                <a:r>
                  <a:rPr lang="zh-CN" altLang="en-US" sz="2800" dirty="0"/>
                  <a:t>验证</a:t>
                </a:r>
                <a:endParaRPr lang="en-US" altLang="zh-CN" sz="28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800" dirty="0"/>
                  <a:t> 训练集：</a:t>
                </a:r>
                <a:r>
                  <a:rPr lang="zh-CN" altLang="en-US" sz="2800" dirty="0">
                    <a:solidFill>
                      <a:srgbClr val="09416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对于不同的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9416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800" dirty="0">
                    <a:solidFill>
                      <a:srgbClr val="09416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或</a:t>
                </a:r>
                <a14:m>
                  <m:oMath xmlns:m="http://schemas.openxmlformats.org/officeDocument/2006/math">
                    <m:r>
                      <a:rPr kumimoji="1" lang="en-US" altLang="zh-CN" sz="2800">
                        <a:solidFill>
                          <a:srgbClr val="094162"/>
                        </a:solidFill>
                        <a:latin typeface="Cambria Math" charset="0"/>
                        <a:ea typeface="微软雅黑" pitchFamily="34" charset="-122"/>
                        <a:cs typeface="Microsoft YaHei" charset="-122"/>
                      </a:rPr>
                      <m:t>𝜆</m:t>
                    </m:r>
                  </m:oMath>
                </a14:m>
                <a:r>
                  <a:rPr lang="en-US" altLang="zh-CN" sz="2800" dirty="0">
                    <a:solidFill>
                      <a:srgbClr val="09416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2800" dirty="0">
                    <a:solidFill>
                      <a:srgbClr val="09416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，确定系数</a:t>
                </a:r>
                <a14:m>
                  <m:oMath xmlns:m="http://schemas.openxmlformats.org/officeDocument/2006/math">
                    <m:r>
                      <a:rPr lang="en-US" altLang="zh-CN" sz="2800" b="1" i="0" dirty="0">
                        <a:solidFill>
                          <a:srgbClr val="094162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𝐰</m:t>
                    </m:r>
                  </m:oMath>
                </a14:m>
                <a:endParaRPr lang="en-US" altLang="zh-CN" sz="2800" b="1" dirty="0">
                  <a:solidFill>
                    <a:srgbClr val="09416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800" dirty="0"/>
                  <a:t> </a:t>
                </a:r>
                <a:r>
                  <a:rPr lang="zh-CN" altLang="en-US" sz="2800" dirty="0"/>
                  <a:t>验证集：选择最优的模型复杂度（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9416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800" dirty="0">
                    <a:solidFill>
                      <a:srgbClr val="09416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或</a:t>
                </a:r>
                <a14:m>
                  <m:oMath xmlns:m="http://schemas.openxmlformats.org/officeDocument/2006/math">
                    <m:r>
                      <a:rPr kumimoji="1" lang="en-US" altLang="zh-CN" sz="2800">
                        <a:solidFill>
                          <a:srgbClr val="094162"/>
                        </a:solidFill>
                        <a:latin typeface="Cambria Math" charset="0"/>
                        <a:ea typeface="微软雅黑" pitchFamily="34" charset="-122"/>
                        <a:cs typeface="Microsoft YaHei" charset="-122"/>
                      </a:rPr>
                      <m:t>𝜆</m:t>
                    </m:r>
                  </m:oMath>
                </a14:m>
                <a:r>
                  <a:rPr lang="zh-CN" altLang="en-US" sz="2800" dirty="0"/>
                  <a:t>）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41" y="1147767"/>
                <a:ext cx="7281307" cy="5237271"/>
              </a:xfrm>
              <a:blipFill>
                <a:blip r:embed="rId2"/>
                <a:stretch>
                  <a:fillRect l="-1739" r="-1565" b="-3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正则项的作用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id="{BA0B86C4-8752-19C1-4375-FBCDBE8DA6B4}"/>
                  </a:ext>
                </a:extLst>
              </p:cNvPr>
              <p:cNvSpPr/>
              <p:nvPr/>
            </p:nvSpPr>
            <p:spPr>
              <a:xfrm>
                <a:off x="2559039" y="1096461"/>
                <a:ext cx="7119193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  <m: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 </m:t>
                          </m:r>
                          <m: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+</m:t>
                      </m:r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A0B86C4-8752-19C1-4375-FBCDBE8DA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039" y="1096461"/>
                <a:ext cx="7119193" cy="1022972"/>
              </a:xfrm>
              <a:prstGeom prst="rect">
                <a:avLst/>
              </a:prstGeom>
              <a:blipFill>
                <a:blip r:embed="rId3"/>
                <a:stretch>
                  <a:fillRect t="-145122" b="-20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0A4D9D0-7860-8FC7-EDE0-8D72EDC26B5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59024" y="2383132"/>
            <a:ext cx="4450457" cy="3474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xmlns="" id="{C6B075BE-F688-FC98-54A6-E85CC6480DAD}"/>
                  </a:ext>
                </a:extLst>
              </p:cNvPr>
              <p:cNvSpPr txBox="1"/>
              <p:nvPr/>
            </p:nvSpPr>
            <p:spPr>
              <a:xfrm>
                <a:off x="9409042" y="5843860"/>
                <a:ext cx="1391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6B075BE-F688-FC98-54A6-E85CC648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042" y="5843860"/>
                <a:ext cx="139147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36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charset="-122"/>
                <a:ea typeface="微软雅黑" charset="-122"/>
              </a:rPr>
              <a:t>结构风险最小化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微软雅黑" charset="-122"/>
                <a:ea typeface="微软雅黑" charset="-122"/>
              </a:rPr>
              <a:t>误差的偏差</a:t>
            </a:r>
            <a:r>
              <a:rPr lang="en-US" altLang="zh-CN" dirty="0"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latin typeface="微软雅黑" charset="-122"/>
                <a:ea typeface="微软雅黑" charset="-122"/>
              </a:rPr>
              <a:t>方差分解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charset="-122"/>
                <a:ea typeface="微软雅黑" charset="-122"/>
              </a:rPr>
              <a:t>学习曲线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96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589CC6F-B9CD-B26F-9C67-BBAE2E19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  <a:r>
              <a:rPr kumimoji="1" lang="en-US" altLang="zh-CN" dirty="0"/>
              <a:t>sin</a:t>
            </a:r>
            <a:r>
              <a:rPr kumimoji="1" lang="zh-CN" altLang="en-US" dirty="0"/>
              <a:t>曲线拟合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64EC54FE-2453-B721-4BEF-270FBB4D5FF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训练数据</a:t>
                </a:r>
                <a:endParaRPr kumimoji="1" lang="en-US" altLang="zh-CN" dirty="0"/>
              </a:p>
              <a:p>
                <a:pPr lvl="1"/>
                <a:r>
                  <a:rPr kumimoji="1" lang="zh-CN" altLang="en-US" sz="2800" dirty="0"/>
                  <a:t> 输入</a:t>
                </a:r>
                <a:r>
                  <a:rPr kumimoji="1" lang="zh-CN" altLang="en-US" sz="28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𝑥</m:t>
                    </m:r>
                  </m:oMath>
                </a14:m>
                <a:r>
                  <a:rPr lang="zh-CN" altLang="zh-CN" sz="2800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2800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800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zh-CN" sz="2800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均匀采样</a:t>
                </a:r>
                <a:r>
                  <a:rPr lang="en-US" altLang="zh-CN" sz="2800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25</a:t>
                </a:r>
                <a:r>
                  <a:rPr lang="zh-CN" altLang="zh-CN" sz="2800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个点</a:t>
                </a:r>
                <a:r>
                  <a:rPr lang="zh-CN" altLang="zh-CN" sz="28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80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kumimoji="1" lang="zh-CN" altLang="en-US" sz="2800" dirty="0"/>
                  <a:t> 输出：</a:t>
                </a:r>
                <a:r>
                  <a:rPr lang="en-US" altLang="zh-CN" sz="2800" kern="100" dirty="0">
                    <a:effectLst/>
                    <a:ea typeface="方正博雅宋_GBK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kern="100" smtClean="0">
                        <a:effectLst/>
                        <a:latin typeface="Cambria Math" panose="02040503050406030204" pitchFamily="18" charset="0"/>
                        <a:ea typeface="方正博雅宋_GBK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方正博雅宋_GBK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2800" i="1" kern="100">
                            <a:effectLst/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kern="100">
                            <a:effectLst/>
                            <a:latin typeface="Cambria Math" panose="02040503050406030204" pitchFamily="18" charset="0"/>
                            <a:ea typeface="方正博雅宋_GBK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zh-CN" altLang="zh-CN" sz="2800" i="1" kern="100">
                                <a:effectLst/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方正博雅宋_GBK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i="0" kern="100">
                                <a:effectLst/>
                                <a:latin typeface="Cambria Math" panose="02040503050406030204" pitchFamily="18" charset="0"/>
                                <a:ea typeface="方正博雅宋_GBK"/>
                                <a:cs typeface="Times New Roman" panose="02020603050405020304" pitchFamily="18" charset="0"/>
                              </a:rPr>
                              <m:t>π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方正博雅宋_GBK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方正博雅宋_GBK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方正博雅宋_GBK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zh-CN" altLang="zh-CN" sz="2800" dirty="0">
                    <a:effectLst/>
                  </a:rPr>
                  <a:t> </a:t>
                </a:r>
                <a:r>
                  <a:rPr lang="en-US" altLang="zh-CN" sz="2800" dirty="0"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zh-CN" altLang="zh-CN" sz="28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0.3</m:t>
                            </m:r>
                          </m:e>
                          <m:sup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sz="1000" dirty="0">
                  <a:effectLst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机器学习：利用训练数据来找到一个预测函数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zh-CN" dirty="0">
                    <a:effectLst/>
                  </a:rPr>
                  <a:t> </a:t>
                </a:r>
                <a:endParaRPr lang="en-US" altLang="zh-CN" dirty="0"/>
              </a:p>
              <a:p>
                <a:pPr lvl="1"/>
                <a:r>
                  <a:rPr lang="en-US" altLang="zh-CN" sz="2800" dirty="0">
                    <a:effectLst/>
                  </a:rPr>
                  <a:t> </a:t>
                </a:r>
                <a:r>
                  <a:rPr lang="zh-CN" altLang="en-US" sz="2800" dirty="0">
                    <a:effectLst/>
                  </a:rPr>
                  <a:t>函数集合（假设空间）：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effectLst/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800" i="1" dirty="0" smtClean="0">
                        <a:effectLst/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r>
                  <a:rPr lang="zh-CN" altLang="en-US" sz="2800" dirty="0">
                    <a:effectLst/>
                  </a:rPr>
                  <a:t>阶多项式</a:t>
                </a:r>
                <a:endParaRPr lang="en-US" altLang="zh-CN" sz="2800" dirty="0">
                  <a:effectLst/>
                </a:endParaRPr>
              </a:p>
              <a:p>
                <a:endParaRPr lang="en-US" altLang="zh-CN" dirty="0"/>
              </a:p>
              <a:p>
                <a:endParaRPr lang="en-US" altLang="zh-CN" dirty="0">
                  <a:effectLst/>
                </a:endParaRPr>
              </a:p>
              <a:p>
                <a:r>
                  <a:rPr lang="zh-CN" altLang="en-US" dirty="0"/>
                  <a:t>目标函数：结构风险最小</a:t>
                </a:r>
                <a:endParaRPr lang="en-US" altLang="zh-CN" dirty="0"/>
              </a:p>
              <a:p>
                <a:endParaRPr lang="en-US" altLang="zh-CN" dirty="0">
                  <a:effectLst/>
                </a:endParaRPr>
              </a:p>
              <a:p>
                <a:endParaRPr lang="en-US" altLang="zh-CN" dirty="0"/>
              </a:p>
              <a:p>
                <a:pPr lvl="1"/>
                <a:endParaRPr lang="en-US" altLang="zh-CN" dirty="0">
                  <a:effectLst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800" b="0" i="1" kern="100" spc="-10" smtClean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a:rPr lang="en-US" altLang="zh-CN" sz="2800" i="1" kern="100" spc="-10" smtClean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𝜆</m:t>
                    </m:r>
                  </m:oMath>
                </a14:m>
                <a:r>
                  <a:rPr lang="zh-CN" altLang="zh-CN" sz="2800" kern="100" spc="-1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sz="2800" i="1" kern="100" spc="-1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2800" i="1" kern="100" spc="-10"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 kern="100" spc="-10"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i="1" kern="100" spc="-10"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−6</m:t>
                            </m:r>
                          </m:sup>
                        </m:sSup>
                        <m:r>
                          <a:rPr lang="en-US" altLang="zh-CN" sz="2800" i="1" kern="100" spc="-1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800" i="1" kern="100" spc="-10"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 kern="100" spc="-10"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i="1" kern="100" spc="-10"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zh-CN" sz="2800" kern="100" spc="-1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之间的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kern="100" spc="-1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log</m:t>
                    </m:r>
                  </m:oMath>
                </a14:m>
                <a:r>
                  <a:rPr lang="zh-CN" altLang="zh-CN" sz="2800" kern="100" spc="-1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空间均匀采</a:t>
                </a:r>
                <a:r>
                  <a:rPr lang="zh-CN" altLang="zh-CN" sz="2800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样</a:t>
                </a:r>
                <a:r>
                  <a:rPr lang="en-US" altLang="zh-CN" sz="2800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40</a:t>
                </a:r>
                <a:r>
                  <a:rPr lang="zh-CN" altLang="zh-CN" sz="2800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个点</a:t>
                </a:r>
                <a:r>
                  <a:rPr lang="zh-CN" altLang="zh-CN" sz="28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80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dirty="0"/>
              </a:p>
              <a:p>
                <a:endParaRPr lang="en-US" altLang="zh-CN" dirty="0">
                  <a:effectLst/>
                </a:endParaRPr>
              </a:p>
              <a:p>
                <a:endParaRPr lang="en-US" altLang="zh-CN" dirty="0">
                  <a:effectLst/>
                </a:endParaRP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EC54FE-2453-B721-4BEF-270FBB4D5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964" t="-1979" b="-12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="" id="{92F46F2E-1588-D97E-EA76-1AD9574C7E58}"/>
                  </a:ext>
                </a:extLst>
              </p:cNvPr>
              <p:cNvSpPr txBox="1"/>
              <p:nvPr/>
            </p:nvSpPr>
            <p:spPr>
              <a:xfrm>
                <a:off x="1345095" y="3863008"/>
                <a:ext cx="64820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1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2F46F2E-1588-D97E-EA76-1AD9574C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95" y="3863008"/>
                <a:ext cx="6482031" cy="430887"/>
              </a:xfrm>
              <a:prstGeom prst="rect">
                <a:avLst/>
              </a:prstGeom>
              <a:blipFill>
                <a:blip r:embed="rId3"/>
                <a:stretch>
                  <a:fillRect l="-1566" t="-2941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B51E85C2-9ADF-BE24-F520-CE9A074609C0}"/>
                  </a:ext>
                </a:extLst>
              </p:cNvPr>
              <p:cNvSpPr/>
              <p:nvPr/>
            </p:nvSpPr>
            <p:spPr>
              <a:xfrm>
                <a:off x="1345095" y="5159165"/>
                <a:ext cx="7258205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  <m: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 </m:t>
                          </m:r>
                          <m:r>
                            <a:rPr kumimoji="1" lang="en-US" altLang="zh-CN" sz="28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+</m:t>
                      </m:r>
                      <m:r>
                        <a:rPr kumimoji="1" lang="en-US" altLang="zh-CN" sz="28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8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28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sz="28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8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1E85C2-9ADF-BE24-F520-CE9A07460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95" y="5159165"/>
                <a:ext cx="7258205" cy="10229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6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DDC9C6D-82B0-0B15-88CA-0E9A173F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  <a:r>
              <a:rPr kumimoji="1" lang="en-US" altLang="zh-CN" dirty="0"/>
              <a:t>sin</a:t>
            </a:r>
            <a:r>
              <a:rPr kumimoji="1" lang="zh-CN" altLang="en-US" dirty="0"/>
              <a:t>曲线拟合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28CEA2A5-74BA-12F8-34A0-4749C2B8450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8" y="1147763"/>
                <a:ext cx="8182458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zh-CN" sz="2400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重复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en-US" altLang="zh-CN" sz="2400" i="1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=100</m:t>
                    </m:r>
                  </m:oMath>
                </a14:m>
                <a:r>
                  <a:rPr lang="zh-CN" altLang="zh-CN" sz="2400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次试验</a:t>
                </a:r>
                <a:endParaRPr lang="en-US" altLang="zh-CN" sz="2400" kern="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训练数据集记为</a:t>
                </a:r>
                <a14:m>
                  <m:oMath xmlns:m="http://schemas.openxmlformats.org/officeDocument/2006/math">
                    <m:r>
                      <a:rPr lang="en-US" altLang="zh-CN" i="1" kern="100" smtClean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𝒟</m:t>
                    </m:r>
                  </m:oMath>
                </a14:m>
                <a:r>
                  <a:rPr lang="zh-CN" altLang="zh-CN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 </a:t>
                </a:r>
                <a:endParaRPr lang="en-US" altLang="zh-CN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zh-CN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利用训练数据</a:t>
                </a:r>
                <a:r>
                  <a:rPr lang="zh-CN" altLang="en-US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集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𝒟</m:t>
                    </m:r>
                  </m:oMath>
                </a14:m>
                <a:r>
                  <a:rPr lang="zh-CN" altLang="zh-CN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训练得到模型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𝒟</m:t>
                        </m:r>
                      </m:sub>
                    </m:sSub>
                  </m:oMath>
                </a14:m>
                <a:r>
                  <a:rPr lang="zh-CN" altLang="zh-CN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zh-CN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𝒟</m:t>
                        </m:r>
                      </m:sub>
                    </m:sSub>
                  </m:oMath>
                </a14:m>
                <a:r>
                  <a:rPr lang="zh-CN" altLang="zh-CN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对测试样本</a:t>
                </a:r>
                <a14:m>
                  <m:oMath xmlns:m="http://schemas.openxmlformats.org/officeDocument/2006/math">
                    <m:r>
                      <a:rPr lang="en-US" altLang="zh-CN" b="1" i="1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𝒙</m:t>
                    </m:r>
                  </m:oMath>
                </a14:m>
                <a:r>
                  <a:rPr lang="zh-CN" altLang="zh-CN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进行预测，得到预测结果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 kern="100"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accPr>
                          <m:e>
                            <m:r>
                              <a:rPr lang="en-US" altLang="zh-CN" i="1" kern="100">
                                <a:effectLst/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𝒟</m:t>
                        </m:r>
                      </m:sub>
                    </m:sSub>
                    <m:r>
                      <a:rPr lang="en-US" altLang="zh-CN" i="1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</m:t>
                    </m:r>
                    <m:sSub>
                      <m:sSubPr>
                        <m:ctrlPr>
                          <a:rPr lang="zh-CN" altLang="zh-CN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𝑓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𝒟</m:t>
                        </m:r>
                      </m:sub>
                    </m:sSub>
                    <m:r>
                      <a:rPr lang="en-US" altLang="zh-CN" i="1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b="1" i="1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𝒙</m:t>
                    </m:r>
                    <m:r>
                      <a:rPr lang="en-US" altLang="zh-CN" i="1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zh-CN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1000" kern="105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zh-CN" sz="2400" kern="105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偏差</a:t>
                </a:r>
                <a:r>
                  <a:rPr lang="zh-CN" altLang="zh-CN" sz="2400" kern="1050" spc="-2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：模型预测</a:t>
                </a:r>
                <a:r>
                  <a:rPr lang="zh-CN" altLang="en-US" sz="2400" kern="1050" spc="-2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zh-CN" sz="2400" kern="1050" spc="-2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期望与真实</a:t>
                </a:r>
                <a:r>
                  <a:rPr lang="zh-CN" altLang="en-US" sz="2400" kern="1050" spc="-2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值</a:t>
                </a:r>
                <a:r>
                  <a:rPr lang="zh-CN" altLang="zh-CN" sz="2400" kern="1050" spc="-2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之间的偏离程度，刻画模型本身的拟合能力</a:t>
                </a:r>
                <a:r>
                  <a:rPr lang="zh-CN" altLang="en-US" sz="2400" kern="1050" spc="-2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（对所有训练数据得到的所有模型求平均，平均与真实值的差异）</a:t>
                </a:r>
                <a:endParaRPr lang="en-US" altLang="zh-CN" sz="2400" kern="1050" spc="-2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400" kern="1050" spc="-2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1000" kern="105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zh-CN" sz="2400" kern="105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方差：训练集的变动所导致的模型的变化，刻画数据扰动造成的影响</a:t>
                </a:r>
                <a:r>
                  <a:rPr lang="zh-CN" altLang="en-US" sz="2400" kern="105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（不同训练数据得到不同模型之间的差异）</a:t>
                </a:r>
                <a:endParaRPr lang="en-US" altLang="zh-CN" sz="2400" kern="105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8CEA2A5-74BA-12F8-34A0-4749C2B84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8" y="1147763"/>
                <a:ext cx="8182458" cy="5237271"/>
              </a:xfrm>
              <a:blipFill rotWithShape="0">
                <a:blip r:embed="rId3"/>
                <a:stretch>
                  <a:fillRect l="-968" t="-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B03C0B7-D8BB-E369-569C-CB0046FD7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460" y="749147"/>
            <a:ext cx="2910827" cy="20327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E02633B-1A3A-9374-6730-D93279632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460" y="2698762"/>
            <a:ext cx="2904540" cy="20306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C5F11A5-F736-6DA3-68C3-B8034E772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759" y="4668866"/>
            <a:ext cx="2618910" cy="18017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F0E285F-0CF2-F0FE-3D49-1C68CFD010C5}"/>
              </a:ext>
            </a:extLst>
          </p:cNvPr>
          <p:cNvSpPr txBox="1"/>
          <p:nvPr/>
        </p:nvSpPr>
        <p:spPr>
          <a:xfrm>
            <a:off x="7283628" y="914136"/>
            <a:ext cx="24650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50" spc="10" dirty="0">
                <a:solidFill>
                  <a:srgbClr val="094162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随机采样的</a:t>
            </a:r>
            <a:r>
              <a:rPr lang="zh-CN" altLang="en-US" sz="2400" kern="1050" spc="10" dirty="0">
                <a:solidFill>
                  <a:srgbClr val="094162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两组</a:t>
            </a:r>
            <a:endParaRPr lang="en-US" altLang="zh-CN" sz="2400" kern="1050" spc="10" dirty="0">
              <a:solidFill>
                <a:srgbClr val="094162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zh-CN" sz="2400" kern="1050" spc="10" dirty="0">
                <a:solidFill>
                  <a:srgbClr val="094162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训练样本集</a:t>
            </a:r>
            <a:endParaRPr lang="zh-CN" altLang="en-US" sz="2400" dirty="0">
              <a:solidFill>
                <a:srgbClr val="09416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21A66993-ECD8-AFAE-F7F3-A5E1C3CF4242}"/>
                  </a:ext>
                </a:extLst>
              </p:cNvPr>
              <p:cNvSpPr txBox="1"/>
              <p:nvPr/>
            </p:nvSpPr>
            <p:spPr>
              <a:xfrm>
                <a:off x="9392047" y="6470587"/>
                <a:ext cx="29045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kern="100" spc="-10" smtClean="0">
                        <a:solidFill>
                          <a:srgbClr val="094162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𝜆</m:t>
                    </m:r>
                    <m:r>
                      <a:rPr lang="en-US" altLang="zh-CN" sz="2400" b="0" i="1" kern="100" spc="-10" smtClean="0">
                        <a:solidFill>
                          <a:srgbClr val="094162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=10</m:t>
                    </m:r>
                  </m:oMath>
                </a14:m>
                <a:r>
                  <a:rPr lang="zh-CN" altLang="en-US" sz="2400" kern="105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en-US" altLang="zh-CN" sz="2400" kern="105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20</a:t>
                </a:r>
                <a:r>
                  <a:rPr lang="zh-CN" altLang="en-US" sz="2400" kern="105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个模型</a:t>
                </a:r>
                <a:endParaRPr lang="zh-CN" altLang="en-US" sz="2400" dirty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1A66993-ECD8-AFAE-F7F3-A5E1C3CF4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047" y="6470587"/>
                <a:ext cx="290453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63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79B99BCA-4198-7E68-F5C4-B7BF34BD8358}"/>
                  </a:ext>
                </a:extLst>
              </p:cNvPr>
              <p:cNvSpPr txBox="1"/>
              <p:nvPr/>
            </p:nvSpPr>
            <p:spPr>
              <a:xfrm>
                <a:off x="623951" y="4267760"/>
                <a:ext cx="4922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zh-CN" altLang="en-US" sz="2400" i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400" i="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</m:e>
                      </m:d>
                      <m:r>
                        <a:rPr lang="zh-CN" altLang="en-US" sz="2400" i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" altLang="zh-CN" sz="240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" altLang="zh-CN" sz="24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24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" altLang="zh-CN" sz="240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9B99BCA-4198-7E68-F5C4-B7BF34BD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1" y="4267760"/>
                <a:ext cx="4922940" cy="461665"/>
              </a:xfrm>
              <a:prstGeom prst="rect">
                <a:avLst/>
              </a:prstGeom>
              <a:blipFill>
                <a:blip r:embed="rId8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id="{6491EE3A-8FA0-724D-9445-2DCCC2C50172}"/>
                  </a:ext>
                </a:extLst>
              </p:cNvPr>
              <p:cNvSpPr txBox="1"/>
              <p:nvPr/>
            </p:nvSpPr>
            <p:spPr>
              <a:xfrm>
                <a:off x="83281" y="5923369"/>
                <a:ext cx="6168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zh-CN" altLang="en-US" sz="240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ar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400" i="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</m:e>
                      </m:d>
                      <m:r>
                        <a:rPr lang="zh-CN" altLang="en-US" sz="2400" i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" altLang="zh-CN" sz="24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" altLang="zh-CN" sz="240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24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sz="24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4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sz="2400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" altLang="zh-CN" sz="2400" i="1" smtClean="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91EE3A-8FA0-724D-9445-2DCCC2C50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1" y="5923369"/>
                <a:ext cx="6168886" cy="461665"/>
              </a:xfrm>
              <a:prstGeom prst="rect">
                <a:avLst/>
              </a:prstGeom>
              <a:blipFill>
                <a:blip r:embed="rId9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CCC816-73A2-C469-B03F-FB7CC750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0542A665-6F5F-CD87-DEB2-6A439B9078B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正则参数</a:t>
                </a:r>
                <a14:m>
                  <m:oMath xmlns:m="http://schemas.openxmlformats.org/officeDocument/2006/math">
                    <m:r>
                      <a:rPr lang="en-US" altLang="zh-CN" i="1" kern="100" spc="-10" smtClean="0">
                        <a:effectLst/>
                        <a:latin typeface="Cambria Math" panose="02040503050406030204" pitchFamily="18" charset="0"/>
                        <a:ea typeface="方正博雅宋_GBK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控制模型复杂性：对偏差和</a:t>
                </a:r>
                <a:r>
                  <a:rPr lang="zh-CN" altLang="en-US" sz="2800" dirty="0"/>
                  <a:t>方差的影响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542A665-6F5F-CD87-DEB2-6A439B907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43"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13">
            <a:extLst>
              <a:ext uri="{FF2B5EF4-FFF2-40B4-BE49-F238E27FC236}">
                <a16:creationId xmlns:a16="http://schemas.microsoft.com/office/drawing/2014/main" xmlns="" id="{1EB8FF94-58E0-E974-5A2F-E515B146EF90}"/>
              </a:ext>
            </a:extLst>
          </p:cNvPr>
          <p:cNvSpPr txBox="1"/>
          <p:nvPr/>
        </p:nvSpPr>
        <p:spPr>
          <a:xfrm>
            <a:off x="418520" y="1973600"/>
            <a:ext cx="2346918" cy="13619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800" dirty="0">
                <a:solidFill>
                  <a:srgbClr val="0941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简单模型：</a:t>
            </a:r>
            <a:endParaRPr lang="en-US" altLang="zh-CN" sz="2800" dirty="0">
              <a:solidFill>
                <a:srgbClr val="0941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0941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低方差</a:t>
            </a:r>
            <a:endParaRPr lang="en-US" altLang="zh-CN" sz="2800" dirty="0">
              <a:solidFill>
                <a:srgbClr val="0941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0941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高偏差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xmlns="" id="{85231DD6-BBC4-5CC6-9216-B82C5A070648}"/>
              </a:ext>
            </a:extLst>
          </p:cNvPr>
          <p:cNvSpPr txBox="1"/>
          <p:nvPr/>
        </p:nvSpPr>
        <p:spPr>
          <a:xfrm>
            <a:off x="8973945" y="1546833"/>
            <a:ext cx="2346918" cy="13619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800" dirty="0">
                <a:solidFill>
                  <a:srgbClr val="0941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复杂模型：</a:t>
            </a:r>
            <a:endParaRPr lang="en-US" altLang="zh-CN" sz="2800" dirty="0">
              <a:solidFill>
                <a:srgbClr val="0941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0941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高方差</a:t>
            </a:r>
            <a:endParaRPr lang="en-US" altLang="zh-CN" sz="2800" dirty="0">
              <a:solidFill>
                <a:srgbClr val="0941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09416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低偏差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B42FC13-8D6F-379A-9009-6FA0FC86F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1" y="3335511"/>
            <a:ext cx="3845674" cy="26456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1687733-3DCC-15EF-92A3-099F8C454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49" y="3335511"/>
            <a:ext cx="3389315" cy="23747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481C94D-2E88-3A7F-EC67-AF6D98665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55" y="3341135"/>
            <a:ext cx="3845674" cy="26400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E41692BC-85F8-71C3-EC60-56699F003E14}"/>
              </a:ext>
            </a:extLst>
          </p:cNvPr>
          <p:cNvSpPr txBox="1"/>
          <p:nvPr/>
        </p:nvSpPr>
        <p:spPr>
          <a:xfrm>
            <a:off x="4489636" y="1719412"/>
            <a:ext cx="32062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kern="1050" dirty="0">
                <a:solidFill>
                  <a:srgbClr val="094162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最佳模型</a:t>
            </a:r>
            <a:r>
              <a:rPr lang="zh-CN" altLang="en-US" sz="2800" kern="1050" dirty="0">
                <a:solidFill>
                  <a:srgbClr val="094162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2800" kern="1050" dirty="0">
              <a:solidFill>
                <a:srgbClr val="09416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kern="1050" dirty="0">
                <a:solidFill>
                  <a:srgbClr val="094162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偏差和方差适中</a:t>
            </a:r>
            <a:r>
              <a:rPr lang="zh-CN" altLang="zh-CN" sz="2800" dirty="0">
                <a:solidFill>
                  <a:srgbClr val="094162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800" dirty="0">
              <a:solidFill>
                <a:srgbClr val="09416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941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DDC9C6D-82B0-0B15-88CA-0E9A173F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  <a:r>
              <a:rPr kumimoji="1" lang="en-US" altLang="zh-CN" dirty="0"/>
              <a:t>sin</a:t>
            </a:r>
            <a:r>
              <a:rPr kumimoji="1" lang="zh-CN" altLang="en-US" dirty="0"/>
              <a:t>曲线拟合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28CEA2A5-74BA-12F8-34A0-4749C2B8450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8" y="1147763"/>
                <a:ext cx="5597776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zh-CN" sz="2400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重复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𝐿</m:t>
                    </m:r>
                    <m:r>
                      <a:rPr lang="en-US" altLang="zh-CN" sz="2400" i="1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=100</m:t>
                    </m:r>
                  </m:oMath>
                </a14:m>
                <a:r>
                  <a:rPr lang="zh-CN" altLang="zh-CN" sz="2400" kern="1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次试验</a:t>
                </a:r>
                <a:r>
                  <a:rPr lang="zh-CN" altLang="zh-CN" sz="240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CN" sz="240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zh-CN" sz="2400" kern="105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偏差</a:t>
                </a:r>
                <a:r>
                  <a:rPr lang="zh-CN" altLang="zh-CN" sz="2400" kern="1050" spc="-2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endParaRPr lang="en-US" altLang="zh-CN" sz="2400" kern="1050" spc="-2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zh-CN" sz="2400" kern="105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方差：</a:t>
                </a:r>
                <a:endParaRPr lang="en-US" altLang="zh-CN" sz="2400" kern="1050" dirty="0"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zh-CN" sz="2400" kern="1050" dirty="0"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噪声：刻画学习问题本身的难度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𝑁</m:t>
                    </m:r>
                    <m:d>
                      <m:dPr>
                        <m:ctrlPr>
                          <a:rPr lang="en-US" altLang="zh-CN" sz="2400" i="1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Microsoft YaHei" charset="-122"/>
                            <a:ea typeface="Microsoft YaHei" charset="-122"/>
                            <a:cs typeface="Microsoft YaHei" charset="-122"/>
                          </a:rPr>
                          <m:t>0, </m:t>
                        </m:r>
                        <m:sSup>
                          <m:sSupPr>
                            <m:ctrlPr>
                              <a:rPr lang="zh-CN" altLang="zh-CN" sz="2400" i="1" dirty="0"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0.3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Microsoft YaHei" charset="-122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8CEA2A5-74BA-12F8-34A0-4749C2B84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8" y="1147763"/>
                <a:ext cx="5597776" cy="5237271"/>
              </a:xfrm>
              <a:blipFill rotWithShape="0">
                <a:blip r:embed="rId3"/>
                <a:stretch>
                  <a:fillRect l="-1415" t="-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BBF2F3F-0A4D-6033-9E72-FBDEC3CC1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88" y="3274936"/>
            <a:ext cx="4744667" cy="33657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xmlns="" id="{827C8DCA-E1EA-C849-6B07-ECA99A15C155}"/>
                  </a:ext>
                </a:extLst>
              </p:cNvPr>
              <p:cNvSpPr txBox="1"/>
              <p:nvPr/>
            </p:nvSpPr>
            <p:spPr>
              <a:xfrm>
                <a:off x="214374" y="5184704"/>
                <a:ext cx="394011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zh-CN" sz="2400" i="1" kern="1050" smtClean="0">
                        <a:solidFill>
                          <a:srgbClr val="094162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a:rPr lang="en-US" altLang="zh-CN" sz="2400" i="1" kern="1050">
                        <a:solidFill>
                          <a:srgbClr val="094162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𝜆</m:t>
                    </m:r>
                  </m:oMath>
                </a14:m>
                <a:r>
                  <a:rPr lang="zh-CN" altLang="en-US" sz="2400" kern="100" spc="-2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较小：</a:t>
                </a:r>
                <a:r>
                  <a:rPr lang="zh-CN" altLang="zh-CN" sz="2400" kern="100" spc="-2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不同训练样本集得到的模型变化较大，即方差大，偏差几乎为</a:t>
                </a:r>
                <a:r>
                  <a:rPr lang="en-US" altLang="zh-CN" sz="2400" kern="100" spc="-2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lang="zh-CN" altLang="zh-CN" sz="240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zh-CN" altLang="en-US" sz="2400" dirty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27C8DCA-E1EA-C849-6B07-ECA99A15C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74" y="5184704"/>
                <a:ext cx="3940114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2318" t="-39796" b="-1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B03695C4-0351-1CE3-7BD4-E317817EE7C1}"/>
                  </a:ext>
                </a:extLst>
              </p:cNvPr>
              <p:cNvSpPr txBox="1"/>
              <p:nvPr/>
            </p:nvSpPr>
            <p:spPr>
              <a:xfrm>
                <a:off x="1173060" y="1564006"/>
                <a:ext cx="49229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𝑏𝑖𝑎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zh-CN" altLang="en-US" sz="2400" i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400" i="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</m:e>
                      </m:d>
                      <m:r>
                        <a:rPr lang="zh-CN" altLang="en-US" sz="2400" i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" altLang="zh-CN" sz="240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" altLang="zh-CN" sz="24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24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" altLang="zh-CN" sz="2400" i="1" smtClean="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03695C4-0351-1CE3-7BD4-E317817EE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60" y="1564006"/>
                <a:ext cx="4922940" cy="461665"/>
              </a:xfrm>
              <a:prstGeom prst="rect">
                <a:avLst/>
              </a:prstGeom>
              <a:blipFill>
                <a:blip r:embed="rId6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DE4AFE53-EFB0-3A71-04DA-AA56FCF39AFA}"/>
                  </a:ext>
                </a:extLst>
              </p:cNvPr>
              <p:cNvSpPr txBox="1"/>
              <p:nvPr/>
            </p:nvSpPr>
            <p:spPr>
              <a:xfrm>
                <a:off x="656742" y="2046383"/>
                <a:ext cx="61688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zh-CN" altLang="en-US" sz="240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ar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400" i="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</m:e>
                      </m:d>
                      <m:r>
                        <a:rPr lang="zh-CN" altLang="en-US" sz="2400" i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" altLang="zh-CN" sz="24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" altLang="zh-CN" sz="240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40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  <m:r>
                                    <a:rPr lang="zh-CN" altLang="en-US" sz="24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24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4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sz="24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4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sz="2400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" altLang="zh-CN" sz="2400" i="1" smtClean="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E4AFE53-EFB0-3A71-04DA-AA56FCF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42" y="2046383"/>
                <a:ext cx="6168886" cy="461665"/>
              </a:xfrm>
              <a:prstGeom prst="rect">
                <a:avLst/>
              </a:prstGeom>
              <a:blipFill>
                <a:blip r:embed="rId7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="" id="{15D1070F-18E1-AC60-4E8E-C7485BCE4393}"/>
                  </a:ext>
                </a:extLst>
              </p:cNvPr>
              <p:cNvSpPr txBox="1"/>
              <p:nvPr/>
            </p:nvSpPr>
            <p:spPr>
              <a:xfrm>
                <a:off x="8654855" y="5184704"/>
                <a:ext cx="376855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zh-CN" sz="2400" i="1" kern="1050" smtClean="0">
                        <a:solidFill>
                          <a:srgbClr val="094162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 </m:t>
                    </m:r>
                    <m:r>
                      <a:rPr lang="en-US" altLang="zh-CN" sz="2400" i="1" kern="1050">
                        <a:solidFill>
                          <a:srgbClr val="094162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𝜆</m:t>
                    </m:r>
                  </m:oMath>
                </a14:m>
                <a:r>
                  <a:rPr lang="zh-CN" altLang="en-US" sz="2400" kern="100" spc="-2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较大：</a:t>
                </a:r>
                <a:r>
                  <a:rPr lang="zh-CN" altLang="zh-CN" sz="2400" kern="10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方差很小，</a:t>
                </a:r>
                <a:endParaRPr lang="en-US" altLang="zh-CN" sz="2400" kern="100" dirty="0">
                  <a:solidFill>
                    <a:srgbClr val="094162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400" kern="100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           </a:t>
                </a:r>
                <a:r>
                  <a:rPr lang="zh-CN" altLang="en-US" sz="2400" kern="100" dirty="0" smtClean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zh-CN" sz="2400" kern="100" dirty="0" smtClean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但</a:t>
                </a:r>
                <a:r>
                  <a:rPr lang="zh-CN" altLang="zh-CN" sz="2400" kern="10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模型过于</a:t>
                </a:r>
                <a:r>
                  <a:rPr lang="zh-CN" altLang="zh-CN" sz="2400" kern="100" dirty="0" smtClean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平滑</a:t>
                </a:r>
                <a:endParaRPr lang="en-US" altLang="zh-CN" sz="2400" kern="100" dirty="0">
                  <a:solidFill>
                    <a:srgbClr val="094162"/>
                  </a:solidFill>
                  <a:effectLst/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lang="zh-CN" altLang="en-US" sz="2400" kern="100" dirty="0">
                    <a:solidFill>
                      <a:srgbClr val="094162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           </a:t>
                </a:r>
                <a:r>
                  <a:rPr lang="zh-CN" altLang="en-US" sz="2400" kern="100" dirty="0" smtClean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zh-CN" sz="2400" kern="10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偏差很大</a:t>
                </a:r>
                <a:r>
                  <a:rPr lang="zh-CN" altLang="zh-CN" sz="2400" dirty="0">
                    <a:solidFill>
                      <a:srgbClr val="094162"/>
                    </a:solidFill>
                    <a:effectLst/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zh-CN" altLang="en-US" sz="2400" dirty="0">
                  <a:solidFill>
                    <a:srgbClr val="094162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5D1070F-18E1-AC60-4E8E-C7485BCE4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855" y="5184704"/>
                <a:ext cx="3768550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1780" t="-39796" b="-1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B51E85C2-9ADF-BE24-F520-CE9A074609C0}"/>
                  </a:ext>
                </a:extLst>
              </p:cNvPr>
              <p:cNvSpPr/>
              <p:nvPr/>
            </p:nvSpPr>
            <p:spPr>
              <a:xfrm>
                <a:off x="6475289" y="2432112"/>
                <a:ext cx="5144678" cy="757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smtClean="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𝐽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𝑓</m:t>
                          </m:r>
                          <m:r>
                            <a:rPr kumimoji="1" lang="en-US" altLang="zh-CN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, </m:t>
                          </m:r>
                          <m:r>
                            <a:rPr kumimoji="1" lang="en-US" altLang="zh-CN" sz="200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  <a:cs typeface="Microsoft YaHei" charset="-122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20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bg-BG" altLang="zh-CN" sz="20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20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is-IS" altLang="zh-CN" sz="20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0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sz="20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20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+</m:t>
                      </m:r>
                      <m:r>
                        <a:rPr kumimoji="1" lang="en-US" altLang="zh-CN" sz="2000">
                          <a:solidFill>
                            <a:srgbClr val="09405E"/>
                          </a:solidFill>
                          <a:latin typeface="Cambria Math" charset="0"/>
                          <a:ea typeface="微软雅黑" pitchFamily="34" charset="-122"/>
                          <a:cs typeface="Microsoft YaHei" charset="-122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000" i="1" smtClean="0">
                              <a:solidFill>
                                <a:srgbClr val="09405E"/>
                              </a:solidFill>
                              <a:latin typeface="Cambria Math" charset="0"/>
                              <a:ea typeface="微软雅黑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𝑗</m:t>
                          </m:r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solidFill>
                                <a:srgbClr val="09405E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2000" i="1" smtClean="0">
                                  <a:solidFill>
                                    <a:srgbClr val="09405E"/>
                                  </a:solidFill>
                                  <a:latin typeface="Cambria Math" charset="0"/>
                                  <a:ea typeface="微软雅黑" pitchFamily="34" charset="-122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sz="2000" b="0" i="1" smtClean="0">
                                  <a:solidFill>
                                    <a:srgbClr val="09405E"/>
                                  </a:solidFill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2000" dirty="0">
                  <a:solidFill>
                    <a:srgbClr val="09405E"/>
                  </a:solidFill>
                  <a:latin typeface="Cambria Math" charset="0"/>
                  <a:ea typeface="微软雅黑" pitchFamily="34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1E85C2-9ADF-BE24-F520-CE9A07460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289" y="2432112"/>
                <a:ext cx="5144678" cy="7571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26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C5E0EB-AE47-7962-5B0E-FB22DEEE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误差的偏差</a:t>
            </a:r>
            <a:r>
              <a:rPr kumimoji="1" lang="en-US" altLang="zh-CN" dirty="0"/>
              <a:t>-</a:t>
            </a:r>
            <a:r>
              <a:rPr kumimoji="1" lang="zh-CN" altLang="en-US" dirty="0"/>
              <a:t>方差分解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1935AC4E-E3CB-2F39-58E6-54381E0519A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zh-CN" altLang="en-US" sz="2800" smtClean="0">
                        <a:solidFill>
                          <a:srgbClr val="094162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800" i="1">
                                <a:solidFill>
                                  <a:srgbClr val="09416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sz="2800" i="1">
                                    <a:solidFill>
                                      <a:srgbClr val="094162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800" i="1">
                                    <a:solidFill>
                                      <a:srgbClr val="09416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800">
                                <a:solidFill>
                                  <a:srgbClr val="094162"/>
                                </a:solidFill>
                                <a:latin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/>
                  <a:t>，则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35AC4E-E3CB-2F39-58E6-54381E051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43"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id="{4C294AB5-1F3B-24C1-C48C-C318BB31804E}"/>
                  </a:ext>
                </a:extLst>
              </p:cNvPr>
              <p:cNvSpPr txBox="1"/>
              <p:nvPr/>
            </p:nvSpPr>
            <p:spPr>
              <a:xfrm>
                <a:off x="0" y="1668045"/>
                <a:ext cx="6096000" cy="741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80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i="1" smtClean="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80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CN" sz="280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800" i="1" smtClean="0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 b="0" i="1" smtClean="0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en-US" altLang="zh-CN" sz="2800" b="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C294AB5-1F3B-24C1-C48C-C318BB31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68045"/>
                <a:ext cx="6096000" cy="741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3BBC405E-12EE-4790-1C9A-5098C12F0EA0}"/>
                  </a:ext>
                </a:extLst>
              </p:cNvPr>
              <p:cNvSpPr txBox="1"/>
              <p:nvPr/>
            </p:nvSpPr>
            <p:spPr>
              <a:xfrm>
                <a:off x="1901689" y="2449688"/>
                <a:ext cx="46846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80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  <m:r>
                                    <a:rPr lang="zh-CN" altLang="en-US" sz="28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BBC405E-12EE-4790-1C9A-5098C12F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689" y="2449688"/>
                <a:ext cx="4684643" cy="523220"/>
              </a:xfrm>
              <a:prstGeom prst="rect">
                <a:avLst/>
              </a:prstGeom>
              <a:blipFill>
                <a:blip r:embed="rId4"/>
                <a:stretch>
                  <a:fillRect t="-4651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42E37445-6B27-AD7C-7BB7-6869990E17CB}"/>
                  </a:ext>
                </a:extLst>
              </p:cNvPr>
              <p:cNvSpPr txBox="1"/>
              <p:nvPr/>
            </p:nvSpPr>
            <p:spPr>
              <a:xfrm>
                <a:off x="1875185" y="3078885"/>
                <a:ext cx="64471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80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altLang="zh-CN" sz="2800" b="0" i="0" smtClean="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)+(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zh-CN" altLang="en-US" sz="28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2E37445-6B27-AD7C-7BB7-6869990E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185" y="3078885"/>
                <a:ext cx="6447183" cy="523220"/>
              </a:xfrm>
              <a:prstGeom prst="rect">
                <a:avLst/>
              </a:prstGeom>
              <a:blipFill>
                <a:blip r:embed="rId5"/>
                <a:stretch>
                  <a:fillRect t="-4762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id="{86BD4562-DBE8-E149-6411-189FF8C5D319}"/>
                  </a:ext>
                </a:extLst>
              </p:cNvPr>
              <p:cNvSpPr txBox="1"/>
              <p:nvPr/>
            </p:nvSpPr>
            <p:spPr>
              <a:xfrm>
                <a:off x="1941447" y="3798465"/>
                <a:ext cx="105759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800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zh-CN" altLang="en-US" sz="28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8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zh-CN" alt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BD4562-DBE8-E149-6411-189FF8C5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447" y="3798465"/>
                <a:ext cx="10575995" cy="523220"/>
              </a:xfrm>
              <a:prstGeom prst="rect">
                <a:avLst/>
              </a:prstGeom>
              <a:blipFill>
                <a:blip r:embed="rId6"/>
                <a:stretch>
                  <a:fillRect t="-7143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E742B459-DA2E-3D14-A0D0-EE0FCABB2C72}"/>
                  </a:ext>
                </a:extLst>
              </p:cNvPr>
              <p:cNvSpPr txBox="1"/>
              <p:nvPr/>
            </p:nvSpPr>
            <p:spPr>
              <a:xfrm>
                <a:off x="1901689" y="4520964"/>
                <a:ext cx="94156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zh-CN" altLang="en-US" sz="280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zh-CN" alt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CN" alt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zh-CN" altLang="en-US" sz="280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8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742B459-DA2E-3D14-A0D0-EE0FCABB2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689" y="4520964"/>
                <a:ext cx="9415671" cy="523220"/>
              </a:xfrm>
              <a:prstGeom prst="rect">
                <a:avLst/>
              </a:prstGeom>
              <a:blipFill>
                <a:blip r:embed="rId7"/>
                <a:stretch>
                  <a:fillRect t="-7317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23DE07A3-7EBE-A956-6F8F-401A4D4126B5}"/>
                  </a:ext>
                </a:extLst>
              </p:cNvPr>
              <p:cNvSpPr txBox="1"/>
              <p:nvPr/>
            </p:nvSpPr>
            <p:spPr>
              <a:xfrm>
                <a:off x="1967031" y="5247614"/>
                <a:ext cx="94156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zh-CN" altLang="en-US" sz="280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zh-CN" altLang="en-US" sz="2800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800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9416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800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DE07A3-7EBE-A956-6F8F-401A4D412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31" y="5247614"/>
                <a:ext cx="9415671" cy="523220"/>
              </a:xfrm>
              <a:prstGeom prst="rect">
                <a:avLst/>
              </a:prstGeom>
              <a:blipFill>
                <a:blip r:embed="rId8"/>
                <a:stretch>
                  <a:fillRect t="-7143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xmlns="" id="{2B9604D8-3912-5718-01D7-C8AFD9AF5454}"/>
                  </a:ext>
                </a:extLst>
              </p:cNvPr>
              <p:cNvSpPr txBox="1"/>
              <p:nvPr/>
            </p:nvSpPr>
            <p:spPr>
              <a:xfrm>
                <a:off x="0" y="5914803"/>
                <a:ext cx="94156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8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0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zh-CN" alt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B9604D8-3912-5718-01D7-C8AFD9AF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14803"/>
                <a:ext cx="9415671" cy="523220"/>
              </a:xfrm>
              <a:prstGeom prst="rect">
                <a:avLst/>
              </a:prstGeom>
              <a:blipFill>
                <a:blip r:embed="rId9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801DA767-E157-1700-A437-91561A8E8AB3}"/>
                  </a:ext>
                </a:extLst>
              </p:cNvPr>
              <p:cNvSpPr txBox="1"/>
              <p:nvPr/>
            </p:nvSpPr>
            <p:spPr>
              <a:xfrm>
                <a:off x="4449417" y="6456690"/>
                <a:ext cx="1023731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" altLang="zh-CN" sz="2400" i="1" kern="1050" smtClean="0">
                              <a:solidFill>
                                <a:srgbClr val="7030A0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zh-CN" sz="2400" kern="1050" dirty="0">
                              <a:solidFill>
                                <a:srgbClr val="7030A0"/>
                              </a:solidFill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偏差</m:t>
                          </m:r>
                        </m:e>
                        <m:sup>
                          <m:r>
                            <a:rPr lang="en" altLang="zh-CN" sz="2400" i="1" kern="1050" smtClean="0">
                              <a:solidFill>
                                <a:srgbClr val="7030A0"/>
                              </a:solidFill>
                              <a:effectLst/>
                              <a:latin typeface="Microsoft YaHei" charset="-122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01DA767-E157-1700-A437-91561A8E8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417" y="6456690"/>
                <a:ext cx="1023731" cy="470000"/>
              </a:xfrm>
              <a:prstGeom prst="rect">
                <a:avLst/>
              </a:prstGeom>
              <a:blipFill rotWithShape="0">
                <a:blip r:embed="rId10"/>
                <a:stretch>
                  <a:fillRect l="-119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xmlns="" id="{2CF0BE72-7BE3-D08A-5DFF-92E6F5CF7695}"/>
                  </a:ext>
                </a:extLst>
              </p:cNvPr>
              <p:cNvSpPr txBox="1"/>
              <p:nvPr/>
            </p:nvSpPr>
            <p:spPr>
              <a:xfrm>
                <a:off x="2640495" y="6456690"/>
                <a:ext cx="1023731" cy="465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kern="1050" smtClean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m:t>方差</m:t>
                      </m:r>
                    </m:oMath>
                  </m:oMathPara>
                </a14:m>
                <a:endParaRPr lang="zh-CN" altLang="en-US" sz="2400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CF0BE72-7BE3-D08A-5DFF-92E6F5CF7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495" y="6456690"/>
                <a:ext cx="1023731" cy="465577"/>
              </a:xfrm>
              <a:prstGeom prst="rect">
                <a:avLst/>
              </a:prstGeom>
              <a:blipFill rotWithShape="0">
                <a:blip r:embed="rId11"/>
                <a:stretch>
                  <a:fillRect b="-15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8676FAED-523A-AB5B-CEA8-B4CF80AF8368}"/>
              </a:ext>
            </a:extLst>
          </p:cNvPr>
          <p:cNvSpPr txBox="1"/>
          <p:nvPr/>
        </p:nvSpPr>
        <p:spPr>
          <a:xfrm>
            <a:off x="6192080" y="643802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噪声</a:t>
            </a:r>
          </a:p>
        </p:txBody>
      </p:sp>
    </p:spTree>
    <p:extLst>
      <p:ext uri="{BB962C8B-B14F-4D97-AF65-F5344CB8AC3E}">
        <p14:creationId xmlns:p14="http://schemas.microsoft.com/office/powerpoint/2010/main" val="251126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7AA9A9-DF47-23EC-4484-A76177A0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偏差</a:t>
            </a:r>
            <a:r>
              <a:rPr lang="en-US" altLang="zh-CN" dirty="0"/>
              <a:t>-</a:t>
            </a:r>
            <a:r>
              <a:rPr lang="zh-CN" altLang="en-US" dirty="0"/>
              <a:t>方差权衡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6AC7425F-8367-C2B9-3C0A-5A5675D0D94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323224" cy="5237271"/>
              </a:xfrm>
            </p:spPr>
            <p:txBody>
              <a:bodyPr/>
              <a:lstStyle/>
              <a:p>
                <a:r>
                  <a:rPr lang="zh-CN" altLang="en-US" dirty="0"/>
                  <a:t>对模型复杂度问题的深刻理解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非常灵活的模型具有低偏差和高方差。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相对刚性的模型有大的偏差和低的方差。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具有最佳预测能力的模型是使得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偏差和方差之间最佳平衡</a:t>
                </a:r>
                <a:r>
                  <a:rPr lang="zh-CN" altLang="en-US" dirty="0"/>
                  <a:t>的模型。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endParaRPr kumimoji="1" lang="en-US" altLang="zh-CN" dirty="0"/>
              </a:p>
              <a:p>
                <a:r>
                  <a:rPr lang="zh-CN" altLang="en-US" dirty="0"/>
                  <a:t>偏差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方差分解的实际应用价值有限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偏差和方差无法计算，因为它依赖于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的真实分布。</a:t>
                </a:r>
                <a:endPara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 偏差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方差分解基于数据集集合的平均值，而实际上</a:t>
                </a:r>
                <a:r>
                  <a:rPr lang="zh-CN" altLang="en-US" b="1" dirty="0"/>
                  <a:t>我们只有单个观测数据集</a:t>
                </a:r>
                <a:r>
                  <a:rPr lang="zh-CN" altLang="en-US" dirty="0"/>
                  <a:t>。</a:t>
                </a:r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C7425F-8367-C2B9-3C0A-5A5675D0D9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323224" cy="5237271"/>
              </a:xfrm>
              <a:blipFill>
                <a:blip r:embed="rId2"/>
                <a:stretch>
                  <a:fillRect l="-896"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13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charset="-122"/>
                <a:ea typeface="微软雅黑" charset="-122"/>
              </a:rPr>
              <a:t>结构风险最小化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charset="-122"/>
                <a:ea typeface="微软雅黑" charset="-122"/>
              </a:rPr>
              <a:t>误差的偏差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微软雅黑" charset="-122"/>
                <a:ea typeface="微软雅黑" charset="-122"/>
              </a:rPr>
              <a:t>-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微软雅黑" charset="-122"/>
                <a:ea typeface="微软雅黑" charset="-122"/>
              </a:rPr>
              <a:t>方差分解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latin typeface="微软雅黑" charset="-122"/>
                <a:ea typeface="微软雅黑" charset="-122"/>
              </a:rPr>
              <a:t>学习曲线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95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14475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对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分类任务</a:t>
                </a:r>
                <a:r>
                  <a:rPr lang="zh-CN" altLang="en-US" dirty="0">
                    <a:solidFill>
                      <a:srgbClr val="002060"/>
                    </a:solidFill>
                  </a:rPr>
                  <a:t>，取</a:t>
                </a:r>
                <a:r>
                  <a:rPr lang="en-US" altLang="zh-CN" dirty="0">
                    <a:solidFill>
                      <a:srgbClr val="002060"/>
                    </a:solidFill>
                  </a:rPr>
                  <a:t>0-1</a:t>
                </a:r>
                <a:r>
                  <a:rPr lang="zh-CN" altLang="en-US" dirty="0">
                    <a:solidFill>
                      <a:srgbClr val="002060"/>
                    </a:solidFill>
                  </a:rPr>
                  <a:t>损失：</a:t>
                </a: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000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solidFill>
                      <a:srgbClr val="002060"/>
                    </a:solidFill>
                  </a:rPr>
                  <a:t>条件风险为：</a:t>
                </a: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solidFill>
                      <a:srgbClr val="002060"/>
                    </a:solidFill>
                  </a:rPr>
                  <a:t>此时最小风险为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最大后验</a:t>
                </a:r>
                <a:r>
                  <a:rPr lang="zh-CN" altLang="en-US" dirty="0">
                    <a:solidFill>
                      <a:srgbClr val="002060"/>
                    </a:solidFill>
                  </a:rPr>
                  <a:t>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mr-IN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limLow>
                          <m:limLowPr>
                            <m:ctrlPr>
                              <a:rPr kumimoji="1" lang="mr-IN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kumimoji="1" lang="mr-IN" altLang="zh-CN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ax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lim>
                        </m:limLow>
                      </m:fName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𝑌</m:t>
                        </m:r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𝑐</m:t>
                        </m:r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𝒙</m:t>
                        </m:r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144753"/>
              </a:xfrm>
              <a:blipFill rotWithShape="0">
                <a:blip r:embed="rId3"/>
                <a:stretch>
                  <a:fillRect l="-896" t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028688" y="866400"/>
                <a:ext cx="3393429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altLang="zh-CN" sz="2800" b="0" i="1" smtClean="0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800" i="1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zh-CN" sz="2800" i="1" smtClean="0">
                                    <a:solidFill>
                                      <a:srgbClr val="00206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i="1">
                                        <a:solidFill>
                                          <a:srgbClr val="00206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688" y="866400"/>
                <a:ext cx="3393429" cy="10534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46125" y="2534109"/>
                <a:ext cx="11652101" cy="118603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kumimoji="1"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is-I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𝐶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8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=1−</m:t>
                      </m:r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𝑌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𝑐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|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𝒙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2534109"/>
                <a:ext cx="11652101" cy="11860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实际应用技巧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11727" y="1147763"/>
            <a:ext cx="1188027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学习曲线</a:t>
            </a:r>
            <a:r>
              <a:rPr lang="zh-CN" altLang="en-US" dirty="0"/>
              <a:t>：不同训练集大小对应的训练集和验证集上的性能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 观察机器学习算法是否为</a:t>
            </a:r>
            <a:r>
              <a:rPr lang="zh-CN" altLang="en-US" sz="2800" dirty="0">
                <a:solidFill>
                  <a:srgbClr val="C00000"/>
                </a:solidFill>
              </a:rPr>
              <a:t>欠拟合</a:t>
            </a:r>
            <a:r>
              <a:rPr lang="zh-CN" altLang="en-US" sz="2800" dirty="0"/>
              <a:t>或</a:t>
            </a:r>
            <a:r>
              <a:rPr lang="zh-CN" altLang="en-US" sz="2800" dirty="0">
                <a:solidFill>
                  <a:srgbClr val="C00000"/>
                </a:solidFill>
              </a:rPr>
              <a:t>过拟合</a:t>
            </a:r>
            <a:endParaRPr lang="en-US" altLang="zh-CN" sz="2800" dirty="0"/>
          </a:p>
          <a:p>
            <a:pPr lvl="1">
              <a:lnSpc>
                <a:spcPct val="100000"/>
              </a:lnSpc>
            </a:pPr>
            <a:r>
              <a:rPr lang="zh-CN" altLang="en-US" sz="2800" dirty="0"/>
              <a:t> 亦可用于诊断</a:t>
            </a:r>
            <a:r>
              <a:rPr lang="zh-CN" altLang="en-US" sz="2800" dirty="0">
                <a:solidFill>
                  <a:srgbClr val="C00000"/>
                </a:solidFill>
              </a:rPr>
              <a:t>偏差</a:t>
            </a:r>
            <a:r>
              <a:rPr lang="zh-CN" altLang="en-US" sz="2800" dirty="0"/>
              <a:t>与</a:t>
            </a:r>
            <a:r>
              <a:rPr lang="zh-CN" altLang="en-US" sz="2800" dirty="0">
                <a:solidFill>
                  <a:srgbClr val="C00000"/>
                </a:solidFill>
              </a:rPr>
              <a:t>方差</a:t>
            </a:r>
            <a:endParaRPr lang="en-US" altLang="zh-CN" sz="2800" dirty="0"/>
          </a:p>
          <a:p>
            <a:pPr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endParaRPr kumimoji="1" lang="en-US" altLang="zh-CN" dirty="0"/>
          </a:p>
          <a:p>
            <a:pPr lvl="1">
              <a:lnSpc>
                <a:spcPct val="100000"/>
              </a:lnSpc>
            </a:pPr>
            <a:endParaRPr kumimoji="1" lang="zh-CN" altLang="en-US" sz="2800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3" y="2857012"/>
            <a:ext cx="9931401" cy="378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学习曲线 （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Curve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学习曲线：不同训练集大小时训练集和验证集的性能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 </a:t>
            </a:r>
            <a:r>
              <a:rPr lang="zh-CN" altLang="en-US" dirty="0"/>
              <a:t>横轴：训练样本的数量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 </a:t>
            </a:r>
            <a:r>
              <a:rPr lang="zh-CN" altLang="en-US" dirty="0"/>
              <a:t>纵轴：模型性能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444DE1C-02D4-646E-5734-3A9CE5210036}"/>
              </a:ext>
            </a:extLst>
          </p:cNvPr>
          <p:cNvSpPr txBox="1"/>
          <p:nvPr/>
        </p:nvSpPr>
        <p:spPr>
          <a:xfrm>
            <a:off x="109375" y="2740754"/>
            <a:ext cx="83621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</a:pPr>
            <a:r>
              <a:rPr lang="en-US" altLang="zh-CN" sz="2400" dirty="0" err="1">
                <a:solidFill>
                  <a:srgbClr val="094162"/>
                </a:solidFill>
              </a:rPr>
              <a:t>train_sizes</a:t>
            </a:r>
            <a:r>
              <a:rPr lang="en-US" altLang="zh-CN" sz="2400" dirty="0">
                <a:solidFill>
                  <a:srgbClr val="094162"/>
                </a:solidFill>
              </a:rPr>
              <a:t>, </a:t>
            </a:r>
            <a:r>
              <a:rPr lang="en-US" altLang="zh-CN" sz="2400" dirty="0" err="1">
                <a:solidFill>
                  <a:srgbClr val="094162"/>
                </a:solidFill>
              </a:rPr>
              <a:t>train_scores</a:t>
            </a:r>
            <a:r>
              <a:rPr lang="en-US" altLang="zh-CN" sz="2400" dirty="0">
                <a:solidFill>
                  <a:srgbClr val="094162"/>
                </a:solidFill>
              </a:rPr>
              <a:t>, </a:t>
            </a:r>
            <a:r>
              <a:rPr lang="en-US" altLang="zh-CN" sz="2400" dirty="0" err="1">
                <a:solidFill>
                  <a:srgbClr val="094162"/>
                </a:solidFill>
              </a:rPr>
              <a:t>validation_scores</a:t>
            </a:r>
            <a:r>
              <a:rPr lang="en-US" altLang="zh-CN" sz="2400" dirty="0">
                <a:solidFill>
                  <a:srgbClr val="094162"/>
                </a:solidFill>
              </a:rPr>
              <a:t> =</a:t>
            </a:r>
            <a:r>
              <a:rPr lang="zh-CN" altLang="en-US" sz="2400" dirty="0">
                <a:solidFill>
                  <a:srgbClr val="094162"/>
                </a:solidFill>
              </a:rPr>
              <a:t> </a:t>
            </a:r>
            <a:r>
              <a:rPr lang="en-US" altLang="zh-CN" sz="2400" dirty="0" err="1">
                <a:solidFill>
                  <a:srgbClr val="094162"/>
                </a:solidFill>
              </a:rPr>
              <a:t>learning_curve</a:t>
            </a:r>
            <a:r>
              <a:rPr lang="zh-CN" altLang="en-US" sz="2400" dirty="0">
                <a:solidFill>
                  <a:srgbClr val="094162"/>
                </a:solidFill>
              </a:rPr>
              <a:t> </a:t>
            </a:r>
            <a:r>
              <a:rPr lang="en-US" altLang="zh-CN" sz="2400" dirty="0">
                <a:solidFill>
                  <a:srgbClr val="094162"/>
                </a:solidFill>
              </a:rPr>
              <a:t>(</a:t>
            </a:r>
            <a:r>
              <a:rPr lang="en-US" altLang="zh-CN" sz="2400" i="1" dirty="0">
                <a:solidFill>
                  <a:srgbClr val="094162"/>
                </a:solidFill>
              </a:rPr>
              <a:t>estimator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X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y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*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groups=None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 err="1">
                <a:solidFill>
                  <a:srgbClr val="094162"/>
                </a:solidFill>
              </a:rPr>
              <a:t>train_sizes</a:t>
            </a:r>
            <a:r>
              <a:rPr lang="en-US" altLang="zh-CN" sz="2400" i="1" dirty="0">
                <a:solidFill>
                  <a:srgbClr val="094162"/>
                </a:solidFill>
              </a:rPr>
              <a:t>=array([0.1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0.33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0.55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0.78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1.])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cv=None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scoring=None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 err="1">
                <a:solidFill>
                  <a:srgbClr val="094162"/>
                </a:solidFill>
              </a:rPr>
              <a:t>exploit_incremental_learning</a:t>
            </a:r>
            <a:r>
              <a:rPr lang="en-US" altLang="zh-CN" sz="2400" i="1" dirty="0">
                <a:solidFill>
                  <a:srgbClr val="094162"/>
                </a:solidFill>
              </a:rPr>
              <a:t>=False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 err="1">
                <a:solidFill>
                  <a:srgbClr val="094162"/>
                </a:solidFill>
              </a:rPr>
              <a:t>n_jobs</a:t>
            </a:r>
            <a:r>
              <a:rPr lang="en-US" altLang="zh-CN" sz="2400" i="1" dirty="0">
                <a:solidFill>
                  <a:srgbClr val="094162"/>
                </a:solidFill>
              </a:rPr>
              <a:t>=None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 err="1">
                <a:solidFill>
                  <a:srgbClr val="094162"/>
                </a:solidFill>
              </a:rPr>
              <a:t>pre_dispatch</a:t>
            </a:r>
            <a:r>
              <a:rPr lang="en-US" altLang="zh-CN" sz="2400" i="1" dirty="0">
                <a:solidFill>
                  <a:srgbClr val="094162"/>
                </a:solidFill>
              </a:rPr>
              <a:t>='all'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verbose=0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>
                <a:solidFill>
                  <a:srgbClr val="094162"/>
                </a:solidFill>
              </a:rPr>
              <a:t>shuffle=False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 err="1">
                <a:solidFill>
                  <a:srgbClr val="094162"/>
                </a:solidFill>
              </a:rPr>
              <a:t>random_state</a:t>
            </a:r>
            <a:r>
              <a:rPr lang="en-US" altLang="zh-CN" sz="2400" i="1" dirty="0">
                <a:solidFill>
                  <a:srgbClr val="094162"/>
                </a:solidFill>
              </a:rPr>
              <a:t>=None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 err="1">
                <a:solidFill>
                  <a:srgbClr val="094162"/>
                </a:solidFill>
              </a:rPr>
              <a:t>error_score</a:t>
            </a:r>
            <a:r>
              <a:rPr lang="en-US" altLang="zh-CN" sz="2400" i="1" dirty="0">
                <a:solidFill>
                  <a:srgbClr val="094162"/>
                </a:solidFill>
              </a:rPr>
              <a:t>=nan</a:t>
            </a:r>
            <a:r>
              <a:rPr lang="en-US" altLang="zh-CN" sz="2400" dirty="0">
                <a:solidFill>
                  <a:srgbClr val="094162"/>
                </a:solidFill>
              </a:rPr>
              <a:t>, </a:t>
            </a:r>
            <a:r>
              <a:rPr lang="en-US" altLang="zh-CN" sz="2400" i="1" dirty="0" err="1">
                <a:solidFill>
                  <a:srgbClr val="094162"/>
                </a:solidFill>
              </a:rPr>
              <a:t>return_times</a:t>
            </a:r>
            <a:r>
              <a:rPr lang="en-US" altLang="zh-CN" sz="2400" i="1" dirty="0">
                <a:solidFill>
                  <a:srgbClr val="094162"/>
                </a:solidFill>
              </a:rPr>
              <a:t>=False</a:t>
            </a:r>
            <a:r>
              <a:rPr lang="en-US" altLang="zh-CN" sz="2400" dirty="0">
                <a:solidFill>
                  <a:srgbClr val="094162"/>
                </a:solidFill>
              </a:rPr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EA2EBA2-EF45-5984-80BA-0B49BD8437E7}"/>
              </a:ext>
            </a:extLst>
          </p:cNvPr>
          <p:cNvSpPr txBox="1"/>
          <p:nvPr/>
        </p:nvSpPr>
        <p:spPr>
          <a:xfrm>
            <a:off x="-216307" y="5252518"/>
            <a:ext cx="103144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00000"/>
              </a:lnSpc>
            </a:pP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返回值：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训练集大小、训练集和验证集上的误差得分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00000"/>
              </a:lnSpc>
            </a:pPr>
            <a:r>
              <a:rPr kumimoji="1"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参数：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学习器、数据、训练集大小、交叉验证参数、性能评价指标</a:t>
            </a:r>
            <a:endParaRPr kumimoji="1" lang="zh-CN" altLang="en-US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50" name="Picture 2" descr="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596" y="1849297"/>
            <a:ext cx="3472304" cy="27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1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学习曲线 （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Curve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561763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学习曲线：通过画出不同训练集大小时训练集和验证集的性能</a:t>
            </a:r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训练误差随训练集增大而增大，然后趋于稳定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验证误差随训练集增大而减少，然后趋于稳定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二者之间的差异</a:t>
            </a:r>
            <a:r>
              <a:rPr lang="zh-CN" altLang="en-US" dirty="0" smtClean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随训练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集增大而减少，然后趋于稳定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不同模型区域稳定的样本集合大小不同</a:t>
            </a:r>
            <a:endParaRPr lang="en-US" altLang="zh-CN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简单模型需要更少的训练数据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12" y="3853467"/>
            <a:ext cx="8219296" cy="30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7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学习曲线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3" y="751114"/>
            <a:ext cx="9475829" cy="34638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0236" y="4214968"/>
            <a:ext cx="11161713" cy="260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80000"/>
              <a:buFont typeface="Wingdings" charset="2"/>
              <a:buChar char="n"/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偏差：当训练误差稳定时，训练误差的大小可视为模型</a:t>
            </a:r>
            <a:r>
              <a:rPr lang="zh-CN" altLang="en-US" sz="2400" dirty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偏差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（训练充分时，模型与训练数据的拟合程度）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4400" lvl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</a:rPr>
              <a:t> 随机森林偏差小、线性模型偏差大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</a:endParaRPr>
          </a:p>
          <a:p>
            <a:pPr marL="284400" lvl="1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rgbClr val="09405E"/>
              </a:solidFill>
              <a:latin typeface="Microsoft YaHei" charset="-122"/>
              <a:ea typeface="Microsoft YaHei" charset="-122"/>
            </a:endParaRPr>
          </a:p>
          <a:p>
            <a:pPr marL="285750" indent="-285750">
              <a:buSzPct val="80000"/>
              <a:buFont typeface="Wingdings" charset="2"/>
              <a:buChar char="n"/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方差：当训练误差稳定时，训练误差与验证误差之间的差异可视为模型的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方差</a:t>
            </a: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（由于数据不同模型性能的差异）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1600" lvl="2" indent="-342900">
              <a:lnSpc>
                <a:spcPct val="9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</a:rPr>
              <a:t>随机森林方差大、线性模型方差小</a:t>
            </a:r>
            <a:endParaRPr lang="en-US" altLang="zh-CN" sz="2400" dirty="0">
              <a:solidFill>
                <a:srgbClr val="09405E"/>
              </a:solidFill>
              <a:latin typeface="Microsoft YaHei" charset="-122"/>
              <a:ea typeface="Microsoft YaHei" charset="-122"/>
            </a:endParaRPr>
          </a:p>
        </p:txBody>
      </p:sp>
      <p:cxnSp>
        <p:nvCxnSpPr>
          <p:cNvPr id="10" name="直线箭头连接符 9"/>
          <p:cNvCxnSpPr/>
          <p:nvPr/>
        </p:nvCxnSpPr>
        <p:spPr bwMode="auto">
          <a:xfrm>
            <a:off x="7093527" y="2296902"/>
            <a:ext cx="13854" cy="1653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4" descr="https://image.jiqizhixin.com/uploads/editor/1823439a-5936-41d3-afde-9511e2d059ce/62229image%20(1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61" y="777644"/>
            <a:ext cx="4625760" cy="343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箭头连接符 7"/>
          <p:cNvCxnSpPr/>
          <p:nvPr/>
        </p:nvCxnSpPr>
        <p:spPr bwMode="auto">
          <a:xfrm>
            <a:off x="4904508" y="2920219"/>
            <a:ext cx="1" cy="4722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xmlns="" id="{FB5C4FA2-5BAD-CBE5-B767-C5FF1678F051}"/>
              </a:ext>
            </a:extLst>
          </p:cNvPr>
          <p:cNvCxnSpPr/>
          <p:nvPr/>
        </p:nvCxnSpPr>
        <p:spPr bwMode="auto">
          <a:xfrm>
            <a:off x="1126435" y="2920219"/>
            <a:ext cx="39889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xmlns="" id="{6B13C690-361D-F079-7E80-65098D7B0472}"/>
              </a:ext>
            </a:extLst>
          </p:cNvPr>
          <p:cNvCxnSpPr/>
          <p:nvPr/>
        </p:nvCxnSpPr>
        <p:spPr bwMode="auto">
          <a:xfrm>
            <a:off x="5921312" y="2407365"/>
            <a:ext cx="39889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92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学习曲线 （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Curve</a:t>
            </a:r>
            <a:r>
              <a:rPr kumimoji="1" lang="zh-CN" altLang="en-US" dirty="0"/>
              <a:t>）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pic>
        <p:nvPicPr>
          <p:cNvPr id="4" name="Picture 4" descr="06_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99" y="1127125"/>
            <a:ext cx="6009527" cy="49688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147763"/>
            <a:ext cx="3241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验证集和训练集的误差值都很大，偏差大，此时为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欠拟合</a:t>
            </a:r>
          </a:p>
        </p:txBody>
      </p:sp>
      <p:sp>
        <p:nvSpPr>
          <p:cNvPr id="7" name="矩形 6"/>
          <p:cNvSpPr/>
          <p:nvPr/>
        </p:nvSpPr>
        <p:spPr>
          <a:xfrm>
            <a:off x="9102727" y="1127125"/>
            <a:ext cx="30892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9405E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训练集误差非常小，但验证集误差远大于训练集误差，此时为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过拟合</a:t>
            </a:r>
            <a:endParaRPr lang="en-US" altLang="zh-CN" sz="2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99569" y="431563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3E3E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不可约误差</a:t>
            </a:r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77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欠拟合和过拟合的外在表现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在实际样应用中，有时候我们很难计算模型的偏差与方差，只能通过外在表现，判断模型的拟合状态是欠拟合还是过拟合。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074" name="Picture 2" descr="®­ç»éåéªè¯éä¸çè¯¯å·®åå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7" y="2334644"/>
            <a:ext cx="5759294" cy="43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85240" y="2414716"/>
            <a:ext cx="5719245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训练误差随着模型复杂度增加一直减小。</a:t>
            </a:r>
            <a:endParaRPr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验证误差随着模型复杂度的变化先减小（欠拟合程度减轻）；</a:t>
            </a:r>
            <a:endParaRPr lang="en-US" altLang="zh-CN" sz="28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0940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0940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当模型复杂度超过一定值后，验证误差随模型复杂度增加而增大，此时模型进入过拟合状态。</a:t>
            </a:r>
          </a:p>
        </p:txBody>
      </p:sp>
    </p:spTree>
    <p:extLst>
      <p:ext uri="{BB962C8B-B14F-4D97-AF65-F5344CB8AC3E}">
        <p14:creationId xmlns:p14="http://schemas.microsoft.com/office/powerpoint/2010/main" val="147556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提高模型性能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1214433" cy="5237271"/>
          </a:xfrm>
        </p:spPr>
        <p:txBody>
          <a:bodyPr>
            <a:normAutofit/>
          </a:bodyPr>
          <a:lstStyle/>
          <a:p>
            <a:r>
              <a:rPr lang="zh-CN" altLang="en-US" dirty="0"/>
              <a:t>欠拟合：当模型处于欠拟合状态时，根本的办法是增加模型复杂度。</a:t>
            </a:r>
            <a:endParaRPr lang="en-US" altLang="zh-CN" dirty="0"/>
          </a:p>
          <a:p>
            <a:pPr lvl="1"/>
            <a:r>
              <a:rPr lang="zh-CN" altLang="en-US" dirty="0"/>
              <a:t> 修改模型架构（增大假设空间）</a:t>
            </a:r>
            <a:endParaRPr lang="en-US" altLang="zh-CN" dirty="0"/>
          </a:p>
          <a:p>
            <a:pPr lvl="1"/>
            <a:r>
              <a:rPr lang="zh-CN" altLang="en-US" dirty="0"/>
              <a:t> 增加模型的迭代次数（训练更充分）</a:t>
            </a:r>
          </a:p>
          <a:p>
            <a:pPr lvl="1"/>
            <a:r>
              <a:rPr lang="zh-CN" altLang="en-US" dirty="0"/>
              <a:t> 更多特征（增大假设空间）</a:t>
            </a:r>
          </a:p>
          <a:p>
            <a:pPr lvl="1"/>
            <a:r>
              <a:rPr lang="zh-CN" altLang="en-US" dirty="0"/>
              <a:t> 降低模型正则化水平（</a:t>
            </a:r>
            <a:r>
              <a:rPr lang="en-US" altLang="zh-CN" dirty="0"/>
              <a:t>L2</a:t>
            </a:r>
            <a:r>
              <a:rPr lang="zh-CN" altLang="en-US" dirty="0"/>
              <a:t>、</a:t>
            </a:r>
            <a:r>
              <a:rPr lang="en-US" altLang="zh-CN" dirty="0"/>
              <a:t>L1</a:t>
            </a:r>
            <a:r>
              <a:rPr lang="zh-CN" altLang="en-US" dirty="0"/>
              <a:t>、</a:t>
            </a:r>
            <a:r>
              <a:rPr lang="en-US" altLang="zh-CN" dirty="0"/>
              <a:t>Dropout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过拟合：当模型处于过拟合状态时，根本的办法是降低模型复杂度。</a:t>
            </a:r>
            <a:endParaRPr lang="en-US" altLang="zh-CN" dirty="0"/>
          </a:p>
          <a:p>
            <a:pPr lvl="1"/>
            <a:r>
              <a:rPr lang="zh-CN" altLang="en-US" dirty="0"/>
              <a:t> 修改模型架构</a:t>
            </a:r>
            <a:endParaRPr lang="en-US" altLang="zh-CN" dirty="0"/>
          </a:p>
          <a:p>
            <a:pPr lvl="1"/>
            <a:r>
              <a:rPr lang="zh-CN" altLang="en-US" dirty="0"/>
              <a:t> 及早停止迭代</a:t>
            </a:r>
            <a:endParaRPr lang="en-US" altLang="zh-CN" dirty="0"/>
          </a:p>
          <a:p>
            <a:pPr lvl="1"/>
            <a:r>
              <a:rPr lang="zh-CN" altLang="en-US" dirty="0"/>
              <a:t> 减少特征数量</a:t>
            </a:r>
          </a:p>
          <a:p>
            <a:pPr lvl="1"/>
            <a:r>
              <a:rPr lang="zh-CN" altLang="en-US" dirty="0"/>
              <a:t> 提高模型正则化水平</a:t>
            </a:r>
          </a:p>
          <a:p>
            <a:pPr lvl="1"/>
            <a:r>
              <a:rPr lang="zh-CN" altLang="en-US" dirty="0"/>
              <a:t> 扩大训练集：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可以帮助解决方差问题，但对偏差通常没有明显影响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0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30237" y="1147763"/>
            <a:ext cx="10916721" cy="523727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无免费午餐定理：模型的选取要以问题的特点为根据。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奥卡姆剃刀：在性能相同的情况下，应该选取更加简单的模型。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过于简单的模型会导致欠拟合，过于复杂的模型会导致过拟合。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从误差分解的角度看，欠拟合模型的偏差较大，过拟合模型的方差较大。</a:t>
            </a:r>
          </a:p>
          <a:p>
            <a:pPr>
              <a:lnSpc>
                <a:spcPct val="12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81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14475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对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回归任务</a:t>
                </a:r>
                <a:r>
                  <a:rPr lang="zh-CN" altLang="en-US" dirty="0">
                    <a:solidFill>
                      <a:srgbClr val="002060"/>
                    </a:solidFill>
                  </a:rPr>
                  <a:t>，取</a:t>
                </a:r>
                <a:r>
                  <a:rPr lang="en-US" altLang="zh-CN" dirty="0">
                    <a:solidFill>
                      <a:srgbClr val="002060"/>
                    </a:solidFill>
                  </a:rPr>
                  <a:t>L2</a:t>
                </a:r>
                <a:r>
                  <a:rPr lang="zh-CN" altLang="en-US" dirty="0">
                    <a:solidFill>
                      <a:srgbClr val="002060"/>
                    </a:solidFill>
                  </a:rPr>
                  <a:t>损失：</a:t>
                </a: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sz="2000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>
                    <a:solidFill>
                      <a:srgbClr val="002060"/>
                    </a:solidFill>
                  </a:rPr>
                  <a:t>条件风险为：</a:t>
                </a: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𝑅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|</m:t>
                    </m:r>
                    <m:r>
                      <a:rPr kumimoji="1" lang="en-US" altLang="zh-CN" b="1" i="1">
                        <a:solidFill>
                          <a:srgbClr val="002060"/>
                        </a:solidFill>
                        <a:latin typeface="Cambria Math" charset="0"/>
                      </a:rPr>
                      <m:t>𝒙</m:t>
                    </m:r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求导，并令其为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，得到最小风险为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条件期望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zh-C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7" y="1147763"/>
                <a:ext cx="11561763" cy="5144753"/>
              </a:xfrm>
              <a:blipFill rotWithShape="0">
                <a:blip r:embed="rId3"/>
                <a:stretch>
                  <a:fillRect l="-896" t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031144" y="1147763"/>
                <a:ext cx="30820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144" y="1147763"/>
                <a:ext cx="308206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46125" y="2534109"/>
                <a:ext cx="9735807" cy="12223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𝑅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)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kumimoji="1" lang="en-US" altLang="zh-CN" sz="2800" b="1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kumimoji="1"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is-I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CN" sz="2800" i="1">
                              <a:solidFill>
                                <a:srgbClr val="7030A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28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𝑑𝑦</m:t>
                          </m:r>
                        </m:e>
                      </m:nary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is-IS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80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2534109"/>
                <a:ext cx="9735807" cy="12223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393595" y="3541951"/>
                <a:ext cx="5854360" cy="12223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is-IS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pt-BR" altLang="zh-CN" sz="28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微软雅黑" panose="020B0503020204020204" pitchFamily="34" charset="-122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−2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微软雅黑" panose="020B0503020204020204" pitchFamily="34" charset="-122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cs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95" y="3541951"/>
                <a:ext cx="5854360" cy="12223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93595" y="4655666"/>
                <a:ext cx="5471241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−2</m:t>
                      </m:r>
                      <m:acc>
                        <m:accPr>
                          <m:chr m:val="̂"/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  <m:r>
                            <a:rPr kumimoji="1" lang="en-US" altLang="zh-CN" sz="28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2800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95" y="4655666"/>
                <a:ext cx="547124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71422" y="5888598"/>
                <a:ext cx="4914551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</m:d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微软雅黑" panose="020B0503020204020204" pitchFamily="3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微软雅黑" panose="020B0503020204020204" pitchFamily="34" charset="-122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422" y="5888598"/>
                <a:ext cx="4914551" cy="12223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统计学习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8" y="1147763"/>
                <a:ext cx="11014916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输入空间：集合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输出空间：集合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𝒴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</a:rPr>
                      <m:t>𝒙</m:t>
                    </m:r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  <m:r>
                      <a:rPr lang="zh-CN" alt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，</m:t>
                    </m:r>
                    <m:r>
                      <a:rPr lang="en-US" altLang="zh-CN" i="1" dirty="0">
                        <a:latin typeface="Cambria Math" charset="0"/>
                      </a:rPr>
                      <m:t>𝑦</m:t>
                    </m:r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𝒴</m:t>
                    </m:r>
                    <m:r>
                      <a:rPr lang="zh-CN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，</m:t>
                    </m:r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𝒴</m:t>
                    </m:r>
                  </m:oMath>
                </a14:m>
                <a:r>
                  <a:rPr lang="zh-CN" altLang="en-US" dirty="0"/>
                  <a:t>的联合概率分布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s-IS" altLang="zh-CN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𝒙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学习一个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</m:oMath>
                </a14:m>
                <a:r>
                  <a:rPr lang="zh-CN" altLang="en-US" dirty="0"/>
                  <a:t>到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𝒴</m:t>
                    </m:r>
                  </m:oMath>
                </a14:m>
                <a:r>
                  <a:rPr lang="zh-CN" altLang="en-US" dirty="0"/>
                  <a:t>的映射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𝑓</m:t>
                    </m:r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/>
                  <a:t>：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94162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zh-CN" altLang="zh-CN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zh-CN" altLang="en-US" dirty="0"/>
                  <a:t>的取值范围为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zh-CN" altLang="en-US" dirty="0"/>
                  <a:t>（假设空间）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定义在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𝒴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𝑓</m:t>
                    </m:r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/>
                  <a:t>上的损失函数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is-I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is-I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zh-CN" altLang="en-US" dirty="0"/>
                  <a:t>表示实数集合</a:t>
                </a:r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统计学习的目标：</a:t>
                </a:r>
                <a:r>
                  <a:rPr lang="zh-CN" altLang="en-US" b="1" dirty="0"/>
                  <a:t>找一个映射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r>
                      <a:rPr lang="en-US" altLang="zh-CN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b="1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zh-CN" altLang="en-US" b="1" dirty="0"/>
                  <a:t>的期望风险最小</a:t>
                </a:r>
                <a:endParaRPr lang="en-US" altLang="zh-CN" b="1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所以，统计学习本质上是一个最优化问题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1600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但统计学习中，我们只有训练样本。可以用训练样本上的风险替代期望风险？二者之间的差异有多大？</a:t>
                </a:r>
                <a:br>
                  <a:rPr lang="zh-CN" altLang="en-US" dirty="0"/>
                </a:b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8" y="1147763"/>
                <a:ext cx="11014916" cy="5237271"/>
              </a:xfrm>
              <a:blipFill rotWithShape="0">
                <a:blip r:embed="rId3"/>
                <a:stretch>
                  <a:fillRect l="-941" t="-1164" b="-12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42159" y="4964929"/>
                <a:ext cx="9753055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mr-IN" altLang="zh-CN" sz="2800" b="0" i="0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mr-IN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is-I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mr-IN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mr-IN" altLang="zh-CN" sz="280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1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b="1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800" b="1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800" i="1">
                                  <a:solidFill>
                                    <a:srgbClr val="094162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59" y="4964929"/>
                <a:ext cx="9753055" cy="1222386"/>
              </a:xfrm>
              <a:prstGeom prst="rect">
                <a:avLst/>
              </a:prstGeom>
              <a:blipFill>
                <a:blip r:embed="rId4"/>
                <a:stretch>
                  <a:fillRect t="-137755" b="-191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73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没有免费</a:t>
            </a:r>
            <a:r>
              <a:rPr kumimoji="1" lang="zh-CN" altLang="en-US" dirty="0" smtClean="0"/>
              <a:t>午餐</a:t>
            </a:r>
            <a:r>
              <a:rPr kumimoji="1" lang="zh-CN" altLang="en-US" b="0" dirty="0" smtClean="0"/>
              <a:t>（</a:t>
            </a:r>
            <a:r>
              <a:rPr lang="sk-SK" altLang="zh-CN" b="0" dirty="0"/>
              <a:t>No </a:t>
            </a:r>
            <a:r>
              <a:rPr lang="sk-SK" altLang="zh-CN" b="0" dirty="0" err="1"/>
              <a:t>Free</a:t>
            </a:r>
            <a:r>
              <a:rPr lang="sk-SK" altLang="zh-CN" b="0" dirty="0"/>
              <a:t> </a:t>
            </a:r>
            <a:r>
              <a:rPr lang="sk-SK" altLang="zh-CN" b="0" dirty="0" err="1"/>
              <a:t>Lunch</a:t>
            </a:r>
            <a:r>
              <a:rPr lang="zh-CN" altLang="en-US" b="0" dirty="0"/>
              <a:t>，</a:t>
            </a:r>
            <a:r>
              <a:rPr lang="en-US" altLang="zh-CN" b="0" dirty="0"/>
              <a:t>NFL</a:t>
            </a:r>
            <a:r>
              <a:rPr lang="zh-CN" altLang="en-US" b="0" dirty="0" smtClean="0"/>
              <a:t>）</a:t>
            </a:r>
            <a:r>
              <a:rPr lang="zh-CN" altLang="en-US" dirty="0" smtClean="0"/>
              <a:t>定理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00039" y="1147763"/>
            <a:ext cx="11672886" cy="52372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" altLang="zh-CN" dirty="0"/>
              <a:t>NFL</a:t>
            </a:r>
            <a:r>
              <a:rPr lang="zh-CN" altLang="en-US" dirty="0"/>
              <a:t>定理：在真实目标函数为</a:t>
            </a:r>
            <a:r>
              <a:rPr lang="zh-CN" altLang="en-US" dirty="0">
                <a:solidFill>
                  <a:srgbClr val="C00000"/>
                </a:solidFill>
              </a:rPr>
              <a:t>均匀分布</a:t>
            </a:r>
            <a:r>
              <a:rPr lang="zh-CN" altLang="en-US" dirty="0">
                <a:solidFill>
                  <a:srgbClr val="094162"/>
                </a:solidFill>
              </a:rPr>
              <a:t>的</a:t>
            </a:r>
            <a:r>
              <a:rPr lang="zh-CN" altLang="en-US" dirty="0"/>
              <a:t>条件下，所有算法的期望性能相同。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zh-CN" altLang="en-US" dirty="0"/>
              <a:t>在比较两个机器学习算法时，不存在一种算法在解决所有的问题时都优于另一种算法。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zh-CN" altLang="en-US" dirty="0"/>
              <a:t>如果考虑所有潜在问题，那么所有学习算法的总体表现都是一致的。评价学习算法的优劣，必须结合具体的问题进行分析。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zh-CN" altLang="en-US" dirty="0"/>
              <a:t>现实中，定理成立的条件（真实目标函数为均匀分布）通常不满足，因此总会有一个方法在解决这一问题上总体情况上优于另一个方法。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en-US" altLang="zh-CN" dirty="0"/>
              <a:t>NFL</a:t>
            </a:r>
            <a:r>
              <a:rPr lang="zh-CN" altLang="en-US" dirty="0"/>
              <a:t>定理的指导意义：机器学习一定要关注问题本身的特点（问题的</a:t>
            </a:r>
            <a:r>
              <a:rPr lang="zh-CN" altLang="en-US" dirty="0">
                <a:solidFill>
                  <a:srgbClr val="C00000"/>
                </a:solidFill>
              </a:rPr>
              <a:t>先验知识</a:t>
            </a:r>
            <a:r>
              <a:rPr lang="zh-CN" altLang="en-US" dirty="0"/>
              <a:t>）。只有当模型和问题匹配时，模型才能发挥最大的作用。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A95B2EDA-7328-A246-80B0-C4B6E31A88E4}"/>
              </a:ext>
            </a:extLst>
          </p:cNvPr>
          <p:cNvSpPr/>
          <p:nvPr/>
        </p:nvSpPr>
        <p:spPr>
          <a:xfrm>
            <a:off x="118897" y="6643183"/>
            <a:ext cx="12073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9405E"/>
                </a:solidFill>
              </a:rPr>
              <a:t>David H. </a:t>
            </a:r>
            <a:r>
              <a:rPr lang="en-US" altLang="zh-CN" sz="1200" dirty="0" err="1">
                <a:solidFill>
                  <a:srgbClr val="09405E"/>
                </a:solidFill>
              </a:rPr>
              <a:t>Wolpert</a:t>
            </a:r>
            <a:r>
              <a:rPr lang="en-US" altLang="zh-CN" sz="1200" dirty="0">
                <a:solidFill>
                  <a:srgbClr val="09405E"/>
                </a:solidFill>
              </a:rPr>
              <a:t> and William G. Macready, No Free Lunch Theorems for Optimization, IEEE TRANSACTIONS ON EVOLUTIONARY COMPUTATION, VOL. 1, NO. 1, APRIL 1997</a:t>
            </a:r>
            <a:endParaRPr kumimoji="1" lang="zh-CN" altLang="en-US" sz="1200" dirty="0">
              <a:solidFill>
                <a:srgbClr val="094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73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dirty="0"/>
              <a:t>Hoeffding</a:t>
            </a:r>
            <a:r>
              <a:rPr lang="zh-CN" altLang="nl-NL" dirty="0"/>
              <a:t>不等式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337645" cy="52372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个独立的随机变量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取值在区间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altLang="zh-C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/>
                  <a:t>内，则对任意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，有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注意：这里并不要求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服从同分布。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证明：略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337645" cy="5237271"/>
              </a:xfrm>
              <a:blipFill>
                <a:blip r:embed="rId2"/>
                <a:stretch>
                  <a:fillRect l="-895" t="-1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305641" y="5605676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9416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马尔可夫不等式</a:t>
            </a:r>
            <a:r>
              <a:rPr lang="en-US" altLang="zh-CN" sz="2400" dirty="0">
                <a:solidFill>
                  <a:srgbClr val="094162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>
                <a:solidFill>
                  <a:srgbClr val="094162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 切诺夫上界</a:t>
            </a:r>
            <a:r>
              <a:rPr lang="en-US" altLang="zh-CN" sz="2400" dirty="0">
                <a:solidFill>
                  <a:srgbClr val="094162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</a:t>
            </a:r>
            <a:endParaRPr lang="zh-CN" altLang="en-US" sz="2400" dirty="0">
              <a:solidFill>
                <a:srgbClr val="09416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284007" y="2174308"/>
                <a:ext cx="7431035" cy="990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bg-BG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is-IS" altLang="zh-CN" sz="280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𝔼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kumimoji="1" lang="pt-BR" altLang="zh-CN" sz="2800" i="1">
                                              <a:solidFill>
                                                <a:srgbClr val="09416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>
                                                  <a:solidFill>
                                                    <a:srgbClr val="094162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kumimoji="1" lang="hr-HR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lang="zh-CN" altLang="en-US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d>
                      <m:r>
                        <a:rPr kumimoji="1" lang="is-IS" altLang="zh-CN" sz="2800" b="0" i="1" smtClean="0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p>
                        <m:sSupPr>
                          <m:ctrlPr>
                            <a:rPr kumimoji="1" lang="el-GR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l-GR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l-GR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bg-BG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is-I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  <m:r>
                                    <a:rPr kumimoji="1" lang="is-I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kumimoji="1" lang="is-IS" altLang="zh-CN" sz="2800" b="0" i="1" smtClean="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is-I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𝑏</m:t>
                                      </m:r>
                                      <m:r>
                                        <a:rPr kumimoji="1" lang="en-US" altLang="zh-CN" sz="2800" i="1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2800" b="0" i="1" smtClean="0">
                                          <a:solidFill>
                                            <a:srgbClr val="09416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is-I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07" y="2174308"/>
                <a:ext cx="7431035" cy="9905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1F40D1F-0576-ED3E-954A-2B51918D3945}"/>
              </a:ext>
            </a:extLst>
          </p:cNvPr>
          <p:cNvSpPr/>
          <p:nvPr/>
        </p:nvSpPr>
        <p:spPr>
          <a:xfrm>
            <a:off x="3997120" y="631304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9416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霍夫丁引理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D4FAF6A-9E22-99CE-1AF8-A9C9D0AFC319}"/>
              </a:ext>
            </a:extLst>
          </p:cNvPr>
          <p:cNvSpPr/>
          <p:nvPr/>
        </p:nvSpPr>
        <p:spPr>
          <a:xfrm>
            <a:off x="5989984" y="5995265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94162"/>
                </a:solidFill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</a:t>
            </a:r>
            <a:r>
              <a:rPr lang="zh-CN" altLang="en-US" sz="2400" dirty="0">
                <a:solidFill>
                  <a:srgbClr val="09416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霍夫丁不等式</a:t>
            </a: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xmlns="" id="{3C6DF965-C5E2-3D58-AE5A-0AC1E8CD6D67}"/>
              </a:ext>
            </a:extLst>
          </p:cNvPr>
          <p:cNvSpPr/>
          <p:nvPr/>
        </p:nvSpPr>
        <p:spPr bwMode="auto">
          <a:xfrm>
            <a:off x="5614653" y="5756996"/>
            <a:ext cx="375331" cy="938205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012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zh-CN" dirty="0"/>
              <a:t>Hoeffding</a:t>
            </a:r>
            <a:r>
              <a:rPr lang="zh-CN" altLang="nl-NL" dirty="0"/>
              <a:t>不等式</a:t>
            </a:r>
            <a:r>
              <a:rPr lang="zh-CN" altLang="en-US" dirty="0"/>
              <a:t>：训练误差与测试误差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30236" y="1147763"/>
                <a:ext cx="11337645" cy="523727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下面我们以二分类为例，探讨训练误差与测试误差之间的关系。结论可推广到其他任务。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在机器学习中，给定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个训练样本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is-IS" altLang="zh-CN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分类器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个样本上的预测结果为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b="0" i="1" smtClean="0">
                        <a:latin typeface="Cambria Math" charset="0"/>
                      </a:rPr>
                      <m:t>，</m:t>
                    </m:r>
                    <m:r>
                      <a:rPr lang="en-US" altLang="zh-CN" b="0" i="1" smtClean="0">
                        <a:latin typeface="Cambria Math" charset="0"/>
                      </a:rPr>
                      <m:t>𝑖</m:t>
                    </m:r>
                    <m:r>
                      <a:rPr lang="en-US" altLang="zh-CN" b="0" i="1" smtClean="0">
                        <a:latin typeface="Cambria Math" charset="0"/>
                      </a:rPr>
                      <m:t>=1, 2, …, </m:t>
                    </m:r>
                    <m:r>
                      <a:rPr lang="en-US" altLang="zh-CN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分类结果正确还是错误，记为随机变量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𝕀</m:t>
                    </m:r>
                    <m:d>
                      <m:dPr>
                        <m:ctrlPr>
                          <a:rPr lang="is-I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i="1" dirty="0">
                    <a:latin typeface="Cambria Math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pt-BR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则训练集上的平均错误率为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𝑍</m:t>
                    </m:r>
                    <m:r>
                      <a:rPr kumimoji="1" lang="en-US" altLang="zh-CN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train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测试集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总体上的期望错误率为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kumimoji="1" lang="en-US" altLang="zh-CN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est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bg-BG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zh-CN" i="1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pt-BR" altLang="zh-CN" i="1">
                                <a:solidFill>
                                  <a:srgbClr val="00206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dirty="0"/>
              </a:p>
              <a:p>
                <a:pPr>
                  <a:lnSpc>
                    <a:spcPct val="100000"/>
                  </a:lnSpc>
                </a:pPr>
                <a:r>
                  <a:rPr lang="zh-CN" altLang="en-US" dirty="0"/>
                  <a:t>二者之间的差异超过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zh-CN" altLang="en-US" dirty="0"/>
                  <a:t>的概率很小，且样本数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zh-CN" altLang="en-US" dirty="0"/>
                  <a:t>越大，概率越低。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30236" y="1147763"/>
                <a:ext cx="11337645" cy="5237271"/>
              </a:xfrm>
              <a:blipFill>
                <a:blip r:embed="rId2"/>
                <a:stretch>
                  <a:fillRect l="-895" t="-1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58998" y="4910145"/>
                <a:ext cx="5140060" cy="582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9416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kumimoji="1" lang="is-IS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train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solidFill>
                                    <a:srgbClr val="094162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t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2800" i="1">
                                      <a:solidFill>
                                        <a:srgbClr val="09416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est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hr-HR" altLang="zh-CN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lang="zh-CN" altLang="en-US" sz="2800" i="1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𝜀</m:t>
                          </m:r>
                        </m:e>
                      </m:d>
                      <m:r>
                        <a:rPr kumimoji="1" lang="is-IS" altLang="zh-CN" sz="2800" i="1">
                          <a:solidFill>
                            <a:srgbClr val="09416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p>
                        <m:sSupPr>
                          <m:ctrlPr>
                            <a:rPr kumimoji="1" lang="el-GR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l-GR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l-GR" altLang="zh-CN" sz="280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kumimoji="1" lang="en-US" altLang="zh-CN" sz="2800" b="0" i="1" smtClean="0">
                              <a:solidFill>
                                <a:srgbClr val="09416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kumimoji="1" lang="is-I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is-I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kumimoji="1" lang="is-IS" altLang="zh-CN" sz="2800" b="0" i="1" smtClean="0">
                                  <a:solidFill>
                                    <a:srgbClr val="09416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94162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98" y="4910145"/>
                <a:ext cx="5140060" cy="582211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069564" y="6316586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训练误差与测试误差可能很接近。</a:t>
            </a:r>
          </a:p>
        </p:txBody>
      </p:sp>
    </p:spTree>
    <p:extLst>
      <p:ext uri="{BB962C8B-B14F-4D97-AF65-F5344CB8AC3E}">
        <p14:creationId xmlns:p14="http://schemas.microsoft.com/office/powerpoint/2010/main" val="35068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71191</TotalTime>
  <Pages>0</Pages>
  <Words>2779</Words>
  <Characters>0</Characters>
  <Application>Microsoft Macintosh PowerPoint</Application>
  <DocSecurity>0</DocSecurity>
  <PresentationFormat>宽屏</PresentationFormat>
  <Lines>0</Lines>
  <Paragraphs>487</Paragraphs>
  <Slides>47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Calibri</vt:lpstr>
      <vt:lpstr>Calibri Light</vt:lpstr>
      <vt:lpstr>Cambria Math</vt:lpstr>
      <vt:lpstr>Microsoft YaHei</vt:lpstr>
      <vt:lpstr>Times New Roman</vt:lpstr>
      <vt:lpstr>Wingdings</vt:lpstr>
      <vt:lpstr>等线</vt:lpstr>
      <vt:lpstr>方正博雅宋_GBK</vt:lpstr>
      <vt:lpstr>宋体</vt:lpstr>
      <vt:lpstr>微软雅黑</vt:lpstr>
      <vt:lpstr>Arial</vt:lpstr>
      <vt:lpstr>Office 主题</vt:lpstr>
      <vt:lpstr>4_Office 主题</vt:lpstr>
      <vt:lpstr>Equation</vt:lpstr>
      <vt:lpstr>PowerPoint 演示文稿</vt:lpstr>
      <vt:lpstr>大纲</vt:lpstr>
      <vt:lpstr>Recall: 最小化风险决策</vt:lpstr>
      <vt:lpstr>分类</vt:lpstr>
      <vt:lpstr>回归</vt:lpstr>
      <vt:lpstr>统计学习</vt:lpstr>
      <vt:lpstr>没有免费午餐（No Free Lunch，NFL）定理</vt:lpstr>
      <vt:lpstr>Hoeffding不等式</vt:lpstr>
      <vt:lpstr>Hoeffding不等式：训练误差与测试误差</vt:lpstr>
      <vt:lpstr>有限个模型的机器学习</vt:lpstr>
      <vt:lpstr>无限个模型的机器学习</vt:lpstr>
      <vt:lpstr>VC维</vt:lpstr>
      <vt:lpstr>VC维</vt:lpstr>
      <vt:lpstr>模型复杂度</vt:lpstr>
      <vt:lpstr>模型复杂度</vt:lpstr>
      <vt:lpstr>样本复杂度</vt:lpstr>
      <vt:lpstr>样本复杂度</vt:lpstr>
      <vt:lpstr>机器能学习</vt:lpstr>
      <vt:lpstr>结构风险最小化</vt:lpstr>
      <vt:lpstr>奥卡姆剃刀（Occam's Razor）原理</vt:lpstr>
      <vt:lpstr>最小描述长度准则（ MDL Principle ）</vt:lpstr>
      <vt:lpstr>例：</vt:lpstr>
      <vt:lpstr>例：</vt:lpstr>
      <vt:lpstr>机器学习实践</vt:lpstr>
      <vt:lpstr>例: sin曲线的多项式拟合</vt:lpstr>
      <vt:lpstr>例: sin曲线的多项式拟合</vt:lpstr>
      <vt:lpstr>例: sin曲线的多项式拟合</vt:lpstr>
      <vt:lpstr>例: sin曲线的多项式拟合</vt:lpstr>
      <vt:lpstr>例: sin曲线的多项式拟合</vt:lpstr>
      <vt:lpstr>正则项的作用</vt:lpstr>
      <vt:lpstr>正则项的作用</vt:lpstr>
      <vt:lpstr>大纲</vt:lpstr>
      <vt:lpstr>例：sin曲线拟合</vt:lpstr>
      <vt:lpstr>例：sin曲线拟合</vt:lpstr>
      <vt:lpstr>PowerPoint 演示文稿</vt:lpstr>
      <vt:lpstr>例：sin曲线拟合</vt:lpstr>
      <vt:lpstr>误差的偏差-方差分解</vt:lpstr>
      <vt:lpstr>偏差-方差权衡</vt:lpstr>
      <vt:lpstr>大纲</vt:lpstr>
      <vt:lpstr>实际应用技巧</vt:lpstr>
      <vt:lpstr>学习曲线 （Learning Curve）</vt:lpstr>
      <vt:lpstr>学习曲线 （Learning Curve）</vt:lpstr>
      <vt:lpstr>学习曲线</vt:lpstr>
      <vt:lpstr>学习曲线 （Learning Curve） </vt:lpstr>
      <vt:lpstr>欠拟合和过拟合的外在表现 </vt:lpstr>
      <vt:lpstr>提高模型性能 </vt:lpstr>
      <vt:lpstr>小结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李国海</dc:creator>
  <cp:keywords/>
  <dc:description/>
  <cp:lastModifiedBy>qing</cp:lastModifiedBy>
  <cp:revision>1259</cp:revision>
  <cp:lastPrinted>2023-10-11T03:29:44Z</cp:lastPrinted>
  <dcterms:created xsi:type="dcterms:W3CDTF">2014-06-29T11:45:14Z</dcterms:created>
  <dcterms:modified xsi:type="dcterms:W3CDTF">2023-11-01T01:37:58Z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